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3"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Montserrat"/>
      <p:regular r:id="rId21"/>
      <p:bold r:id="rId22"/>
      <p:italic r:id="rId23"/>
      <p:boldItalic r:id="rId24"/>
    </p:embeddedFont>
    <p:embeddedFont>
      <p:font typeface="Lato"/>
      <p:regular r:id="rId25"/>
      <p:bold r:id="rId26"/>
      <p:italic r:id="rId27"/>
      <p:boldItalic r:id="rId2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font" Target="fonts/Montserrat-bold.fntdata"/><Relationship Id="rId21" Type="http://schemas.openxmlformats.org/officeDocument/2006/relationships/font" Target="fonts/Montserrat-regular.fntdata"/><Relationship Id="rId24" Type="http://schemas.openxmlformats.org/officeDocument/2006/relationships/font" Target="fonts/Montserrat-boldItalic.fntdata"/><Relationship Id="rId23"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Lato-bold.fntdata"/><Relationship Id="rId25" Type="http://schemas.openxmlformats.org/officeDocument/2006/relationships/font" Target="fonts/Lato-regular.fntdata"/><Relationship Id="rId28" Type="http://schemas.openxmlformats.org/officeDocument/2006/relationships/font" Target="fonts/Lato-boldItalic.fntdata"/><Relationship Id="rId27" Type="http://schemas.openxmlformats.org/officeDocument/2006/relationships/font" Target="fonts/Lato-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9a45b6f4c39df48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9a45b6f4c39df48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5f45f1ba2d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5f45f1ba2d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0" name="Shape 290"/>
        <p:cNvGrpSpPr/>
        <p:nvPr/>
      </p:nvGrpSpPr>
      <p:grpSpPr>
        <a:xfrm>
          <a:off x="0" y="0"/>
          <a:ext cx="0" cy="0"/>
          <a:chOff x="0" y="0"/>
          <a:chExt cx="0" cy="0"/>
        </a:xfrm>
      </p:grpSpPr>
      <p:sp>
        <p:nvSpPr>
          <p:cNvPr id="291" name="Google Shape;291;g1f96f5393d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2" name="Google Shape;292;g1f96f5393d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1f87997393_0_9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f87997393_0_9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Google Shape;315;g5f45f1ba2d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5f45f1ba2d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Google Shape;333;g5f45f1ba2d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5f45f1ba2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5f45f1ba2d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5f45f1ba2d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f45f1ba2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f45f1ba2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79a45b6f4c39df48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79a45b6f4c39df48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sz="1300">
                <a:latin typeface="Lato"/>
                <a:ea typeface="Lato"/>
                <a:cs typeface="Lato"/>
                <a:sym typeface="Lato"/>
              </a:rPr>
              <a:t>With the issue of global warming on the rise, it is important for countries to assess the steps that they can take in order to play their part in reducing this phenomenon. </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By analyzing a few variables measured in </a:t>
            </a:r>
            <a:r>
              <a:rPr b="1" lang="en-GB" sz="1300">
                <a:latin typeface="Lato"/>
                <a:ea typeface="Lato"/>
                <a:cs typeface="Lato"/>
                <a:sym typeface="Lato"/>
              </a:rPr>
              <a:t>global hectares</a:t>
            </a:r>
            <a:r>
              <a:rPr lang="en-GB" sz="1300">
                <a:latin typeface="Lato"/>
                <a:ea typeface="Lato"/>
                <a:cs typeface="Lato"/>
                <a:sym typeface="Lato"/>
              </a:rPr>
              <a:t>, we can predict what actions countries could  take in order to reduce the carbon emissions that they produce.</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Target variable: </a:t>
            </a:r>
            <a:r>
              <a:rPr b="1" lang="en-GB" sz="1300">
                <a:latin typeface="Lato"/>
                <a:ea typeface="Lato"/>
                <a:cs typeface="Lato"/>
                <a:sym typeface="Lato"/>
              </a:rPr>
              <a:t>Global hectares</a:t>
            </a:r>
            <a:r>
              <a:rPr lang="en-GB" sz="1300">
                <a:latin typeface="Lato"/>
                <a:ea typeface="Lato"/>
                <a:cs typeface="Lato"/>
                <a:sym typeface="Lato"/>
              </a:rPr>
              <a:t> of additional forest needed to absorb the carbon emitted from the country. (Global hectares of carbon minus global hectares of forest)</a:t>
            </a:r>
            <a:endParaRPr sz="1300">
              <a:latin typeface="Lato"/>
              <a:ea typeface="Lato"/>
              <a:cs typeface="Lato"/>
              <a:sym typeface="Lato"/>
            </a:endParaRPr>
          </a:p>
          <a:p>
            <a:pPr indent="0" lvl="0" marL="0" rtl="0" algn="l">
              <a:lnSpc>
                <a:spcPct val="115000"/>
              </a:lnSpc>
              <a:spcBef>
                <a:spcPts val="1600"/>
              </a:spcBef>
              <a:spcAft>
                <a:spcPts val="0"/>
              </a:spcAft>
              <a:buNone/>
            </a:pPr>
            <a:r>
              <a:rPr lang="en-GB" sz="1300">
                <a:latin typeface="Lato"/>
                <a:ea typeface="Lato"/>
                <a:cs typeface="Lato"/>
                <a:sym typeface="Lato"/>
              </a:rPr>
              <a:t>Through multiple regression analysis, we were able to create a model to predict the additional </a:t>
            </a:r>
            <a:r>
              <a:rPr b="1" lang="en-GB" sz="1300">
                <a:latin typeface="Lato"/>
                <a:ea typeface="Lato"/>
                <a:cs typeface="Lato"/>
                <a:sym typeface="Lato"/>
              </a:rPr>
              <a:t>global hectares</a:t>
            </a:r>
            <a:r>
              <a:rPr lang="en-GB" sz="1300">
                <a:latin typeface="Lato"/>
                <a:ea typeface="Lato"/>
                <a:cs typeface="Lato"/>
                <a:sym typeface="Lato"/>
              </a:rPr>
              <a:t> of forest needed to absorb the </a:t>
            </a:r>
            <a:r>
              <a:rPr b="1" lang="en-GB" sz="1300">
                <a:latin typeface="Lato"/>
                <a:ea typeface="Lato"/>
                <a:cs typeface="Lato"/>
                <a:sym typeface="Lato"/>
              </a:rPr>
              <a:t>global hectares </a:t>
            </a:r>
            <a:r>
              <a:rPr lang="en-GB" sz="1300">
                <a:latin typeface="Lato"/>
                <a:ea typeface="Lato"/>
                <a:cs typeface="Lato"/>
                <a:sym typeface="Lato"/>
              </a:rPr>
              <a:t>of carbon emitted for a given country.</a:t>
            </a:r>
            <a:endParaRPr sz="1300"/>
          </a:p>
          <a:p>
            <a:pPr indent="0" lvl="0" marL="0" rtl="0" algn="l">
              <a:spcBef>
                <a:spcPts val="1600"/>
              </a:spcBef>
              <a:spcAft>
                <a:spcPts val="0"/>
              </a:spcAft>
              <a:buNone/>
            </a:pPr>
            <a:r>
              <a:t/>
            </a:r>
            <a:endParaRPr sz="1300">
              <a:latin typeface="Lato"/>
              <a:ea typeface="Lato"/>
              <a:cs typeface="Lato"/>
              <a:sym typeface="Lat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f45f1ba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f45f1ba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1f87997393_0_8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1f87997393_0_8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Google Shape;259;g5f45f1ba2d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5f45f1ba2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3" name="Shape 263"/>
        <p:cNvGrpSpPr/>
        <p:nvPr/>
      </p:nvGrpSpPr>
      <p:grpSpPr>
        <a:xfrm>
          <a:off x="0" y="0"/>
          <a:ext cx="0" cy="0"/>
          <a:chOff x="0" y="0"/>
          <a:chExt cx="0" cy="0"/>
        </a:xfrm>
      </p:grpSpPr>
      <p:sp>
        <p:nvSpPr>
          <p:cNvPr id="264" name="Google Shape;264;g79a45b6f4c39df4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9a45b6f4c39df4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79a45b6f4c39df48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9a45b6f4c39df48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latin typeface="Lato"/>
                <a:ea typeface="Lato"/>
                <a:cs typeface="Lato"/>
                <a:sym typeface="Lato"/>
              </a:rPr>
              <a:t>By examining the correlation matrix in which the darker the red, the higher correlation, and, the darker the blue, the lower the correlation, it can be preliminarily inferred that the GDP has the largest effect on excess carbon. After that, it can be inferred that the crop land has the second largest impact on excess carbon.</a:t>
            </a:r>
            <a:endParaRPr sz="1400">
              <a:latin typeface="Lato"/>
              <a:ea typeface="Lato"/>
              <a:cs typeface="Lato"/>
              <a:sym typeface="Lato"/>
            </a:endParaRPr>
          </a:p>
          <a:p>
            <a:pPr indent="0" lvl="0" marL="0" rtl="0" algn="l">
              <a:spcBef>
                <a:spcPts val="0"/>
              </a:spcBef>
              <a:spcAft>
                <a:spcPts val="0"/>
              </a:spcAft>
              <a:buNone/>
            </a:pPr>
            <a:r>
              <a:t/>
            </a:r>
            <a:endParaRPr sz="1400">
              <a:latin typeface="Lato"/>
              <a:ea typeface="Lato"/>
              <a:cs typeface="Lato"/>
              <a:sym typeface="Lato"/>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79a45b6f4c39df48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79a45b6f4c39df48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pic>
        <p:nvPicPr>
          <p:cNvPr descr="offset_comp_406605.jpg" id="10" name="Google Shape;10;p2"/>
          <p:cNvPicPr preferRelativeResize="0"/>
          <p:nvPr/>
        </p:nvPicPr>
        <p:blipFill rotWithShape="1">
          <a:blip r:embed="rId2">
            <a:alphaModFix amt="66000"/>
          </a:blip>
          <a:srcRect b="39565" l="20991" r="40112" t="2690"/>
          <a:stretch/>
        </p:blipFill>
        <p:spPr>
          <a:xfrm>
            <a:off x="0" y="0"/>
            <a:ext cx="5157900" cy="5143500"/>
          </a:xfrm>
          <a:prstGeom prst="rtTriangle">
            <a:avLst/>
          </a:prstGeom>
          <a:noFill/>
          <a:ln>
            <a:noFill/>
          </a:ln>
        </p:spPr>
      </p:pic>
      <p:pic>
        <p:nvPicPr>
          <p:cNvPr descr="offset_comp_342327_edtied.jpg" id="11" name="Google Shape;11;p2"/>
          <p:cNvPicPr preferRelativeResize="0"/>
          <p:nvPr/>
        </p:nvPicPr>
        <p:blipFill rotWithShape="1">
          <a:blip r:embed="rId3">
            <a:alphaModFix amt="31000"/>
          </a:blip>
          <a:srcRect b="11297" l="14009" r="43289" t="35833"/>
          <a:stretch/>
        </p:blipFill>
        <p:spPr>
          <a:xfrm rot="10800000">
            <a:off x="6976800" y="-25"/>
            <a:ext cx="2167200" cy="2012700"/>
          </a:xfrm>
          <a:prstGeom prst="rtTriangle">
            <a:avLst/>
          </a:prstGeom>
          <a:noFill/>
          <a:ln>
            <a:noFill/>
          </a:ln>
        </p:spPr>
      </p:pic>
      <p:sp>
        <p:nvSpPr>
          <p:cNvPr id="12" name="Google Shape;12;p2"/>
          <p:cNvSpPr txBox="1"/>
          <p:nvPr>
            <p:ph type="ctrTitle"/>
          </p:nvPr>
        </p:nvSpPr>
        <p:spPr>
          <a:xfrm>
            <a:off x="3537150" y="1578400"/>
            <a:ext cx="5017500" cy="1578900"/>
          </a:xfrm>
          <a:prstGeom prst="rect">
            <a:avLst/>
          </a:prstGeom>
        </p:spPr>
        <p:txBody>
          <a:bodyPr anchorCtr="0" anchor="t" bIns="91425" lIns="91425" spcFirstLastPara="1" rIns="91425" wrap="square" tIns="91425">
            <a:no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3" name="Google Shape;13;p2"/>
          <p:cNvSpPr txBox="1"/>
          <p:nvPr>
            <p:ph idx="1" type="subTitle"/>
          </p:nvPr>
        </p:nvSpPr>
        <p:spPr>
          <a:xfrm>
            <a:off x="5083950" y="3924925"/>
            <a:ext cx="34707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5" name="Google Shape;15;p2"/>
          <p:cNvSpPr/>
          <p:nvPr/>
        </p:nvSpPr>
        <p:spPr>
          <a:xfrm rot="-5400000">
            <a:off x="5846" y="-4836"/>
            <a:ext cx="22914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flipH="1">
            <a:off x="652821" y="576768"/>
            <a:ext cx="2300100" cy="22914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35" name="Shape 135"/>
        <p:cNvGrpSpPr/>
        <p:nvPr/>
      </p:nvGrpSpPr>
      <p:grpSpPr>
        <a:xfrm>
          <a:off x="0" y="0"/>
          <a:ext cx="0" cy="0"/>
          <a:chOff x="0" y="0"/>
          <a:chExt cx="0" cy="0"/>
        </a:xfrm>
      </p:grpSpPr>
      <p:sp>
        <p:nvSpPr>
          <p:cNvPr id="136" name="Google Shape;136;p11">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1">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1">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1">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0" name="Google Shape;140;p11"/>
          <p:cNvGrpSpPr/>
          <p:nvPr/>
        </p:nvGrpSpPr>
        <p:grpSpPr>
          <a:xfrm>
            <a:off x="4406400" y="0"/>
            <a:ext cx="4737600" cy="5143500"/>
            <a:chOff x="4406400" y="0"/>
            <a:chExt cx="4737600" cy="5143500"/>
          </a:xfrm>
        </p:grpSpPr>
        <p:sp>
          <p:nvSpPr>
            <p:cNvPr id="141" name="Google Shape;141;p11"/>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1"/>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11"/>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11"/>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11"/>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11"/>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11"/>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11"/>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 name="Google Shape;159;p11"/>
          <p:cNvSpPr txBox="1"/>
          <p:nvPr>
            <p:ph type="title"/>
          </p:nvPr>
        </p:nvSpPr>
        <p:spPr>
          <a:xfrm>
            <a:off x="823850" y="866775"/>
            <a:ext cx="4587000" cy="35211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60" name="Google Shape;16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1" name="Shape 161"/>
        <p:cNvGrpSpPr/>
        <p:nvPr/>
      </p:nvGrpSpPr>
      <p:grpSpPr>
        <a:xfrm>
          <a:off x="0" y="0"/>
          <a:ext cx="0" cy="0"/>
          <a:chOff x="0" y="0"/>
          <a:chExt cx="0" cy="0"/>
        </a:xfrm>
      </p:grpSpPr>
      <p:sp>
        <p:nvSpPr>
          <p:cNvPr id="162" name="Google Shape;162;p12">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12">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 name="Google Shape;164;p12">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2">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6" name="Google Shape;166;p12"/>
          <p:cNvGrpSpPr/>
          <p:nvPr/>
        </p:nvGrpSpPr>
        <p:grpSpPr>
          <a:xfrm>
            <a:off x="0" y="381001"/>
            <a:ext cx="1037850" cy="1016287"/>
            <a:chOff x="0" y="381001"/>
            <a:chExt cx="1037850" cy="1016287"/>
          </a:xfrm>
        </p:grpSpPr>
        <p:sp>
          <p:nvSpPr>
            <p:cNvPr id="167" name="Google Shape;167;p12"/>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 name="Google Shape;169;p12"/>
          <p:cNvSpPr txBox="1"/>
          <p:nvPr>
            <p:ph type="title"/>
          </p:nvPr>
        </p:nvSpPr>
        <p:spPr>
          <a:xfrm>
            <a:off x="1297500" y="1658325"/>
            <a:ext cx="3036300" cy="17517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70" name="Google Shape;170;p12"/>
          <p:cNvSpPr txBox="1"/>
          <p:nvPr>
            <p:ph idx="1" type="subTitle"/>
          </p:nvPr>
        </p:nvSpPr>
        <p:spPr>
          <a:xfrm>
            <a:off x="1297500" y="3538000"/>
            <a:ext cx="3036300" cy="506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71" name="Google Shape;171;p12"/>
          <p:cNvSpPr txBox="1"/>
          <p:nvPr>
            <p:ph idx="2" type="body"/>
          </p:nvPr>
        </p:nvSpPr>
        <p:spPr>
          <a:xfrm>
            <a:off x="4648200" y="1696600"/>
            <a:ext cx="3676800" cy="234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72" name="Google Shape;17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173" name="Shape 173"/>
        <p:cNvGrpSpPr/>
        <p:nvPr/>
      </p:nvGrpSpPr>
      <p:grpSpPr>
        <a:xfrm>
          <a:off x="0" y="0"/>
          <a:ext cx="0" cy="0"/>
          <a:chOff x="0" y="0"/>
          <a:chExt cx="0" cy="0"/>
        </a:xfrm>
      </p:grpSpPr>
      <p:grpSp>
        <p:nvGrpSpPr>
          <p:cNvPr id="174" name="Google Shape;174;p13"/>
          <p:cNvGrpSpPr/>
          <p:nvPr/>
        </p:nvGrpSpPr>
        <p:grpSpPr>
          <a:xfrm>
            <a:off x="0" y="4128572"/>
            <a:ext cx="698925" cy="684657"/>
            <a:chOff x="0" y="3785672"/>
            <a:chExt cx="698925" cy="684657"/>
          </a:xfrm>
        </p:grpSpPr>
        <p:sp>
          <p:nvSpPr>
            <p:cNvPr id="175" name="Google Shape;175;p13"/>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3"/>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77" name="Google Shape;177;p13"/>
          <p:cNvSpPr txBox="1"/>
          <p:nvPr>
            <p:ph idx="1" type="body"/>
          </p:nvPr>
        </p:nvSpPr>
        <p:spPr>
          <a:xfrm>
            <a:off x="812725" y="4305375"/>
            <a:ext cx="6936000" cy="5238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78" name="Google Shape;178;p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179" name="Google Shape;179;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183" name="Shape 183"/>
        <p:cNvGrpSpPr/>
        <p:nvPr/>
      </p:nvGrpSpPr>
      <p:grpSpPr>
        <a:xfrm>
          <a:off x="0" y="0"/>
          <a:ext cx="0" cy="0"/>
          <a:chOff x="0" y="0"/>
          <a:chExt cx="0" cy="0"/>
        </a:xfrm>
      </p:grpSpPr>
      <p:grpSp>
        <p:nvGrpSpPr>
          <p:cNvPr id="184" name="Google Shape;184;p14"/>
          <p:cNvGrpSpPr/>
          <p:nvPr/>
        </p:nvGrpSpPr>
        <p:grpSpPr>
          <a:xfrm>
            <a:off x="4406400" y="0"/>
            <a:ext cx="4737600" cy="5143065"/>
            <a:chOff x="4406400" y="0"/>
            <a:chExt cx="4737600" cy="5143065"/>
          </a:xfrm>
        </p:grpSpPr>
        <p:sp>
          <p:nvSpPr>
            <p:cNvPr id="185" name="Google Shape;185;p1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1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1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1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1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1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1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3" name="Google Shape;203;p14"/>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204" name="Google Shape;204;p14"/>
          <p:cNvSpPr txBox="1"/>
          <p:nvPr>
            <p:ph idx="1" type="body"/>
          </p:nvPr>
        </p:nvSpPr>
        <p:spPr>
          <a:xfrm>
            <a:off x="823850" y="2643124"/>
            <a:ext cx="4776000" cy="1218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205" name="Google Shape;205;p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206" name="Google Shape;206;p14">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4">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14">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14">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0" name="Shape 210"/>
        <p:cNvGrpSpPr/>
        <p:nvPr/>
      </p:nvGrpSpPr>
      <p:grpSpPr>
        <a:xfrm>
          <a:off x="0" y="0"/>
          <a:ext cx="0" cy="0"/>
          <a:chOff x="0" y="0"/>
          <a:chExt cx="0" cy="0"/>
        </a:xfrm>
      </p:grpSpPr>
      <p:sp>
        <p:nvSpPr>
          <p:cNvPr id="211" name="Google Shape;211;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3">
  <p:cSld name="TITLE_AND_BODY_1">
    <p:spTree>
      <p:nvGrpSpPr>
        <p:cNvPr id="212" name="Shape 212"/>
        <p:cNvGrpSpPr/>
        <p:nvPr/>
      </p:nvGrpSpPr>
      <p:grpSpPr>
        <a:xfrm>
          <a:off x="0" y="0"/>
          <a:ext cx="0" cy="0"/>
          <a:chOff x="0" y="0"/>
          <a:chExt cx="0" cy="0"/>
        </a:xfrm>
      </p:grpSpPr>
      <p:pic>
        <p:nvPicPr>
          <p:cNvPr descr="offset_comp_343059.jpg" id="213" name="Google Shape;213;p16"/>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214" name="Google Shape;214;p16"/>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15" name="Google Shape;215;p16"/>
          <p:cNvSpPr txBox="1"/>
          <p:nvPr>
            <p:ph idx="1" type="body"/>
          </p:nvPr>
        </p:nvSpPr>
        <p:spPr>
          <a:xfrm>
            <a:off x="4018025" y="1567550"/>
            <a:ext cx="4318500" cy="17667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1600"/>
              </a:spcBef>
              <a:spcAft>
                <a:spcPts val="0"/>
              </a:spcAft>
              <a:buClr>
                <a:schemeClr val="dk2"/>
              </a:buClr>
              <a:buSzPts val="1100"/>
              <a:buChar char="○"/>
              <a:defRPr>
                <a:solidFill>
                  <a:schemeClr val="dk2"/>
                </a:solidFill>
              </a:defRPr>
            </a:lvl2pPr>
            <a:lvl3pPr indent="-298450" lvl="2" marL="1371600" rtl="0">
              <a:spcBef>
                <a:spcPts val="1600"/>
              </a:spcBef>
              <a:spcAft>
                <a:spcPts val="0"/>
              </a:spcAft>
              <a:buClr>
                <a:schemeClr val="dk2"/>
              </a:buClr>
              <a:buSzPts val="1100"/>
              <a:buChar char="■"/>
              <a:defRPr>
                <a:solidFill>
                  <a:schemeClr val="dk2"/>
                </a:solidFill>
              </a:defRPr>
            </a:lvl3pPr>
            <a:lvl4pPr indent="-298450" lvl="3" marL="1828800" rtl="0">
              <a:spcBef>
                <a:spcPts val="1600"/>
              </a:spcBef>
              <a:spcAft>
                <a:spcPts val="0"/>
              </a:spcAft>
              <a:buClr>
                <a:schemeClr val="dk2"/>
              </a:buClr>
              <a:buSzPts val="1100"/>
              <a:buChar char="●"/>
              <a:defRPr>
                <a:solidFill>
                  <a:schemeClr val="dk2"/>
                </a:solidFill>
              </a:defRPr>
            </a:lvl4pPr>
            <a:lvl5pPr indent="-298450" lvl="4" marL="2286000" rtl="0">
              <a:spcBef>
                <a:spcPts val="1600"/>
              </a:spcBef>
              <a:spcAft>
                <a:spcPts val="0"/>
              </a:spcAft>
              <a:buClr>
                <a:schemeClr val="dk2"/>
              </a:buClr>
              <a:buSzPts val="1100"/>
              <a:buChar char="○"/>
              <a:defRPr>
                <a:solidFill>
                  <a:schemeClr val="dk2"/>
                </a:solidFill>
              </a:defRPr>
            </a:lvl5pPr>
            <a:lvl6pPr indent="-298450" lvl="5" marL="2743200" rtl="0">
              <a:spcBef>
                <a:spcPts val="1600"/>
              </a:spcBef>
              <a:spcAft>
                <a:spcPts val="0"/>
              </a:spcAft>
              <a:buClr>
                <a:schemeClr val="dk2"/>
              </a:buClr>
              <a:buSzPts val="1100"/>
              <a:buChar char="■"/>
              <a:defRPr>
                <a:solidFill>
                  <a:schemeClr val="dk2"/>
                </a:solidFill>
              </a:defRPr>
            </a:lvl6pPr>
            <a:lvl7pPr indent="-298450" lvl="6" marL="3200400" rtl="0">
              <a:spcBef>
                <a:spcPts val="1600"/>
              </a:spcBef>
              <a:spcAft>
                <a:spcPts val="0"/>
              </a:spcAft>
              <a:buClr>
                <a:schemeClr val="dk2"/>
              </a:buClr>
              <a:buSzPts val="1100"/>
              <a:buChar char="●"/>
              <a:defRPr>
                <a:solidFill>
                  <a:schemeClr val="dk2"/>
                </a:solidFill>
              </a:defRPr>
            </a:lvl7pPr>
            <a:lvl8pPr indent="-298450" lvl="7" marL="3657600" rtl="0">
              <a:spcBef>
                <a:spcPts val="1600"/>
              </a:spcBef>
              <a:spcAft>
                <a:spcPts val="0"/>
              </a:spcAft>
              <a:buClr>
                <a:schemeClr val="dk2"/>
              </a:buClr>
              <a:buSzPts val="1100"/>
              <a:buChar char="○"/>
              <a:defRPr>
                <a:solidFill>
                  <a:schemeClr val="dk2"/>
                </a:solidFill>
              </a:defRPr>
            </a:lvl8pPr>
            <a:lvl9pPr indent="-298450" lvl="8" marL="4114800" rtl="0">
              <a:spcBef>
                <a:spcPts val="1600"/>
              </a:spcBef>
              <a:spcAft>
                <a:spcPts val="1600"/>
              </a:spcAft>
              <a:buClr>
                <a:schemeClr val="dk2"/>
              </a:buClr>
              <a:buSzPts val="1100"/>
              <a:buChar char="■"/>
              <a:defRPr>
                <a:solidFill>
                  <a:schemeClr val="dk2"/>
                </a:solidFill>
              </a:defRPr>
            </a:lvl9pPr>
          </a:lstStyle>
          <a:p/>
        </p:txBody>
      </p:sp>
      <p:sp>
        <p:nvSpPr>
          <p:cNvPr id="216" name="Google Shape;216;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217" name="Google Shape;217;p1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1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1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21" name="Google Shape;221;p16"/>
          <p:cNvGrpSpPr/>
          <p:nvPr/>
        </p:nvGrpSpPr>
        <p:grpSpPr>
          <a:xfrm>
            <a:off x="0" y="381001"/>
            <a:ext cx="1037850" cy="1016287"/>
            <a:chOff x="0" y="381001"/>
            <a:chExt cx="1037850" cy="1016287"/>
          </a:xfrm>
        </p:grpSpPr>
        <p:sp>
          <p:nvSpPr>
            <p:cNvPr id="222" name="Google Shape;222;p1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1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7" name="Shape 17"/>
        <p:cNvGrpSpPr/>
        <p:nvPr/>
      </p:nvGrpSpPr>
      <p:grpSpPr>
        <a:xfrm>
          <a:off x="0" y="0"/>
          <a:ext cx="0" cy="0"/>
          <a:chOff x="0" y="0"/>
          <a:chExt cx="0" cy="0"/>
        </a:xfrm>
      </p:grpSpPr>
      <p:grpSp>
        <p:nvGrpSpPr>
          <p:cNvPr id="18" name="Google Shape;18;p3"/>
          <p:cNvGrpSpPr/>
          <p:nvPr/>
        </p:nvGrpSpPr>
        <p:grpSpPr>
          <a:xfrm>
            <a:off x="4406400" y="0"/>
            <a:ext cx="4737600" cy="5143065"/>
            <a:chOff x="4406400" y="0"/>
            <a:chExt cx="4737600" cy="5143065"/>
          </a:xfrm>
        </p:grpSpPr>
        <p:sp>
          <p:nvSpPr>
            <p:cNvPr id="19" name="Google Shape;19;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 name="Google Shape;37;p3"/>
          <p:cNvSpPr txBox="1"/>
          <p:nvPr>
            <p:ph type="title"/>
          </p:nvPr>
        </p:nvSpPr>
        <p:spPr>
          <a:xfrm>
            <a:off x="823850" y="2053000"/>
            <a:ext cx="4587000" cy="1148700"/>
          </a:xfrm>
          <a:prstGeom prst="rect">
            <a:avLst/>
          </a:prstGeom>
        </p:spPr>
        <p:txBody>
          <a:bodyPr anchorCtr="0" anchor="ctr"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8" name="Google Shape;3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
        <p:nvSpPr>
          <p:cNvPr id="39" name="Google Shape;39;p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OC">
  <p:cSld name="SECTION_HEADER_1">
    <p:spTree>
      <p:nvGrpSpPr>
        <p:cNvPr id="43" name="Shape 43"/>
        <p:cNvGrpSpPr/>
        <p:nvPr/>
      </p:nvGrpSpPr>
      <p:grpSpPr>
        <a:xfrm>
          <a:off x="0" y="0"/>
          <a:ext cx="0" cy="0"/>
          <a:chOff x="0" y="0"/>
          <a:chExt cx="0" cy="0"/>
        </a:xfrm>
      </p:grpSpPr>
      <p:grpSp>
        <p:nvGrpSpPr>
          <p:cNvPr id="44" name="Google Shape;44;p4"/>
          <p:cNvGrpSpPr/>
          <p:nvPr/>
        </p:nvGrpSpPr>
        <p:grpSpPr>
          <a:xfrm>
            <a:off x="4406400" y="0"/>
            <a:ext cx="4737600" cy="5143065"/>
            <a:chOff x="4406400" y="0"/>
            <a:chExt cx="4737600" cy="5143065"/>
          </a:xfrm>
        </p:grpSpPr>
        <p:sp>
          <p:nvSpPr>
            <p:cNvPr id="45" name="Google Shape;45;p4"/>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4"/>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4"/>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4"/>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4"/>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4"/>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4"/>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4"/>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4"/>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4"/>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4"/>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4"/>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4"/>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4"/>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4"/>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4"/>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4"/>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4"/>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 name="Google Shape;6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64" name="Google Shape;64;p4"/>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65" name="Shape 65"/>
        <p:cNvGrpSpPr/>
        <p:nvPr/>
      </p:nvGrpSpPr>
      <p:grpSpPr>
        <a:xfrm>
          <a:off x="0" y="0"/>
          <a:ext cx="0" cy="0"/>
          <a:chOff x="0" y="0"/>
          <a:chExt cx="0" cy="0"/>
        </a:xfrm>
      </p:grpSpPr>
      <p:sp>
        <p:nvSpPr>
          <p:cNvPr id="66" name="Google Shape;66;p5">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5">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5">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5">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0" name="Google Shape;70;p5"/>
          <p:cNvGrpSpPr/>
          <p:nvPr/>
        </p:nvGrpSpPr>
        <p:grpSpPr>
          <a:xfrm>
            <a:off x="0" y="381001"/>
            <a:ext cx="1037850" cy="1016287"/>
            <a:chOff x="0" y="381001"/>
            <a:chExt cx="1037850" cy="1016287"/>
          </a:xfrm>
        </p:grpSpPr>
        <p:sp>
          <p:nvSpPr>
            <p:cNvPr id="71" name="Google Shape;71;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3" name="Google Shape;73;p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74" name="Google Shape;74;p5"/>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75" name="Google Shape;75;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1">
  <p:cSld name="TITLE_AND_BODY_2">
    <p:spTree>
      <p:nvGrpSpPr>
        <p:cNvPr id="76" name="Shape 76"/>
        <p:cNvGrpSpPr/>
        <p:nvPr/>
      </p:nvGrpSpPr>
      <p:grpSpPr>
        <a:xfrm>
          <a:off x="0" y="0"/>
          <a:ext cx="0" cy="0"/>
          <a:chOff x="0" y="0"/>
          <a:chExt cx="0" cy="0"/>
        </a:xfrm>
      </p:grpSpPr>
      <p:sp>
        <p:nvSpPr>
          <p:cNvPr id="77" name="Google Shape;77;p6"/>
          <p:cNvSpPr txBox="1"/>
          <p:nvPr>
            <p:ph type="title"/>
          </p:nvPr>
        </p:nvSpPr>
        <p:spPr>
          <a:xfrm>
            <a:off x="361071" y="1924852"/>
            <a:ext cx="2304900" cy="17973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78" name="Google Shape;78;p6"/>
          <p:cNvSpPr/>
          <p:nvPr/>
        </p:nvSpPr>
        <p:spPr>
          <a:xfrm>
            <a:off x="4564200" y="0"/>
            <a:ext cx="45798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6"/>
          <p:cNvSpPr txBox="1"/>
          <p:nvPr>
            <p:ph idx="1" type="body"/>
          </p:nvPr>
        </p:nvSpPr>
        <p:spPr>
          <a:xfrm>
            <a:off x="6451271" y="1924850"/>
            <a:ext cx="2304900" cy="1797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
        <p:nvSpPr>
          <p:cNvPr id="80" name="Google Shape;80;p6">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6">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6">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6">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4" name="Google Shape;84;p6"/>
          <p:cNvGrpSpPr/>
          <p:nvPr/>
        </p:nvGrpSpPr>
        <p:grpSpPr>
          <a:xfrm>
            <a:off x="0" y="381001"/>
            <a:ext cx="1037850" cy="1016287"/>
            <a:chOff x="0" y="381001"/>
            <a:chExt cx="1037850" cy="1016287"/>
          </a:xfrm>
        </p:grpSpPr>
        <p:sp>
          <p:nvSpPr>
            <p:cNvPr id="85" name="Google Shape;85;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 name="Google Shape;87;p6"/>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88" name="Google Shape;88;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_alt2">
  <p:cSld name="TITLE_AND_BODY_2_1">
    <p:spTree>
      <p:nvGrpSpPr>
        <p:cNvPr id="89" name="Shape 89"/>
        <p:cNvGrpSpPr/>
        <p:nvPr/>
      </p:nvGrpSpPr>
      <p:grpSpPr>
        <a:xfrm>
          <a:off x="0" y="0"/>
          <a:ext cx="0" cy="0"/>
          <a:chOff x="0" y="0"/>
          <a:chExt cx="0" cy="0"/>
        </a:xfrm>
      </p:grpSpPr>
      <p:sp>
        <p:nvSpPr>
          <p:cNvPr id="90" name="Google Shape;90;p7"/>
          <p:cNvSpPr txBox="1"/>
          <p:nvPr>
            <p:ph type="title"/>
          </p:nvPr>
        </p:nvSpPr>
        <p:spPr>
          <a:xfrm>
            <a:off x="702850" y="1708619"/>
            <a:ext cx="3333300" cy="1470900"/>
          </a:xfrm>
          <a:prstGeom prst="rect">
            <a:avLst/>
          </a:prstGeom>
        </p:spPr>
        <p:txBody>
          <a:bodyPr anchorCtr="0" anchor="t"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91" name="Google Shape;91;p7"/>
          <p:cNvSpPr/>
          <p:nvPr/>
        </p:nvSpPr>
        <p:spPr>
          <a:xfrm>
            <a:off x="0" y="3486600"/>
            <a:ext cx="9144000" cy="165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7">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7">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7">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7">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6" name="Google Shape;96;p7"/>
          <p:cNvGrpSpPr/>
          <p:nvPr/>
        </p:nvGrpSpPr>
        <p:grpSpPr>
          <a:xfrm>
            <a:off x="0" y="381001"/>
            <a:ext cx="1037850" cy="1016287"/>
            <a:chOff x="0" y="381001"/>
            <a:chExt cx="1037850" cy="1016287"/>
          </a:xfrm>
        </p:grpSpPr>
        <p:sp>
          <p:nvSpPr>
            <p:cNvPr id="97" name="Google Shape;97;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9" name="Google Shape;99;p7"/>
          <p:cNvSpPr txBox="1"/>
          <p:nvPr>
            <p:ph idx="2" type="title"/>
          </p:nvPr>
        </p:nvSpPr>
        <p:spPr>
          <a:xfrm>
            <a:off x="1297500" y="459490"/>
            <a:ext cx="3005700" cy="510900"/>
          </a:xfrm>
          <a:prstGeom prst="rect">
            <a:avLst/>
          </a:prstGeom>
        </p:spPr>
        <p:txBody>
          <a:bodyPr anchorCtr="0" anchor="t" bIns="91425" lIns="91425" spcFirstLastPara="1" rIns="91425" wrap="square" tIns="91425">
            <a:noAutofit/>
          </a:bodyPr>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p:txBody>
      </p:sp>
      <p:sp>
        <p:nvSpPr>
          <p:cNvPr id="100" name="Google Shape;100;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01" name="Google Shape;101;p7"/>
          <p:cNvSpPr txBox="1"/>
          <p:nvPr>
            <p:ph idx="1" type="body"/>
          </p:nvPr>
        </p:nvSpPr>
        <p:spPr>
          <a:xfrm>
            <a:off x="702850" y="3625275"/>
            <a:ext cx="3333300" cy="765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Clr>
                <a:schemeClr val="dk1"/>
              </a:buClr>
              <a:buSzPts val="1100"/>
              <a:buChar char="●"/>
              <a:defRPr sz="1100">
                <a:solidFill>
                  <a:schemeClr val="dk1"/>
                </a:solidFill>
              </a:defRPr>
            </a:lvl1pPr>
            <a:lvl2pPr indent="-298450" lvl="1" marL="914400" rtl="0">
              <a:spcBef>
                <a:spcPts val="1600"/>
              </a:spcBef>
              <a:spcAft>
                <a:spcPts val="0"/>
              </a:spcAft>
              <a:buClr>
                <a:schemeClr val="dk1"/>
              </a:buClr>
              <a:buSzPts val="1100"/>
              <a:buChar char="○"/>
              <a:defRPr>
                <a:solidFill>
                  <a:schemeClr val="dk1"/>
                </a:solidFill>
              </a:defRPr>
            </a:lvl2pPr>
            <a:lvl3pPr indent="-298450" lvl="2" marL="1371600" rtl="0">
              <a:spcBef>
                <a:spcPts val="1600"/>
              </a:spcBef>
              <a:spcAft>
                <a:spcPts val="0"/>
              </a:spcAft>
              <a:buClr>
                <a:schemeClr val="dk1"/>
              </a:buClr>
              <a:buSzPts val="1100"/>
              <a:buChar char="■"/>
              <a:defRPr>
                <a:solidFill>
                  <a:schemeClr val="dk1"/>
                </a:solidFill>
              </a:defRPr>
            </a:lvl3pPr>
            <a:lvl4pPr indent="-298450" lvl="3" marL="1828800" rtl="0">
              <a:spcBef>
                <a:spcPts val="1600"/>
              </a:spcBef>
              <a:spcAft>
                <a:spcPts val="0"/>
              </a:spcAft>
              <a:buClr>
                <a:schemeClr val="dk1"/>
              </a:buClr>
              <a:buSzPts val="1100"/>
              <a:buChar char="●"/>
              <a:defRPr>
                <a:solidFill>
                  <a:schemeClr val="dk1"/>
                </a:solidFill>
              </a:defRPr>
            </a:lvl4pPr>
            <a:lvl5pPr indent="-298450" lvl="4" marL="2286000" rtl="0">
              <a:spcBef>
                <a:spcPts val="1600"/>
              </a:spcBef>
              <a:spcAft>
                <a:spcPts val="0"/>
              </a:spcAft>
              <a:buClr>
                <a:schemeClr val="dk1"/>
              </a:buClr>
              <a:buSzPts val="1100"/>
              <a:buChar char="○"/>
              <a:defRPr>
                <a:solidFill>
                  <a:schemeClr val="dk1"/>
                </a:solidFill>
              </a:defRPr>
            </a:lvl5pPr>
            <a:lvl6pPr indent="-298450" lvl="5" marL="2743200" rtl="0">
              <a:spcBef>
                <a:spcPts val="1600"/>
              </a:spcBef>
              <a:spcAft>
                <a:spcPts val="0"/>
              </a:spcAft>
              <a:buClr>
                <a:schemeClr val="dk1"/>
              </a:buClr>
              <a:buSzPts val="1100"/>
              <a:buChar char="■"/>
              <a:defRPr>
                <a:solidFill>
                  <a:schemeClr val="dk1"/>
                </a:solidFill>
              </a:defRPr>
            </a:lvl6pPr>
            <a:lvl7pPr indent="-298450" lvl="6" marL="3200400" rtl="0">
              <a:spcBef>
                <a:spcPts val="1600"/>
              </a:spcBef>
              <a:spcAft>
                <a:spcPts val="0"/>
              </a:spcAft>
              <a:buClr>
                <a:schemeClr val="dk1"/>
              </a:buClr>
              <a:buSzPts val="1100"/>
              <a:buChar char="●"/>
              <a:defRPr>
                <a:solidFill>
                  <a:schemeClr val="dk1"/>
                </a:solidFill>
              </a:defRPr>
            </a:lvl7pPr>
            <a:lvl8pPr indent="-298450" lvl="7" marL="3657600" rtl="0">
              <a:spcBef>
                <a:spcPts val="1600"/>
              </a:spcBef>
              <a:spcAft>
                <a:spcPts val="0"/>
              </a:spcAft>
              <a:buClr>
                <a:schemeClr val="dk1"/>
              </a:buClr>
              <a:buSzPts val="1100"/>
              <a:buChar char="○"/>
              <a:defRPr>
                <a:solidFill>
                  <a:schemeClr val="dk1"/>
                </a:solidFill>
              </a:defRPr>
            </a:lvl8pPr>
            <a:lvl9pPr indent="-298450" lvl="8" marL="4114800" rtl="0">
              <a:spcBef>
                <a:spcPts val="1600"/>
              </a:spcBef>
              <a:spcAft>
                <a:spcPts val="1600"/>
              </a:spcAft>
              <a:buClr>
                <a:schemeClr val="dk1"/>
              </a:buClr>
              <a:buSzPts val="1100"/>
              <a:buChar char="■"/>
              <a:defRPr>
                <a:solidFill>
                  <a:schemeClr val="dk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2" name="Shape 102"/>
        <p:cNvGrpSpPr/>
        <p:nvPr/>
      </p:nvGrpSpPr>
      <p:grpSpPr>
        <a:xfrm>
          <a:off x="0" y="0"/>
          <a:ext cx="0" cy="0"/>
          <a:chOff x="0" y="0"/>
          <a:chExt cx="0" cy="0"/>
        </a:xfrm>
      </p:grpSpPr>
      <p:sp>
        <p:nvSpPr>
          <p:cNvPr id="103" name="Google Shape;103;p8">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 name="Google Shape;104;p8">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8">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8">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7" name="Google Shape;107;p8"/>
          <p:cNvGrpSpPr/>
          <p:nvPr/>
        </p:nvGrpSpPr>
        <p:grpSpPr>
          <a:xfrm>
            <a:off x="0" y="381001"/>
            <a:ext cx="1037850" cy="1016287"/>
            <a:chOff x="0" y="381001"/>
            <a:chExt cx="1037850" cy="1016287"/>
          </a:xfrm>
        </p:grpSpPr>
        <p:sp>
          <p:nvSpPr>
            <p:cNvPr id="108" name="Google Shape;108;p8"/>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8"/>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0" name="Google Shape;110;p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11" name="Google Shape;111;p8"/>
          <p:cNvSpPr txBox="1"/>
          <p:nvPr>
            <p:ph idx="1" type="body"/>
          </p:nvPr>
        </p:nvSpPr>
        <p:spPr>
          <a:xfrm>
            <a:off x="1297500"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2" name="Google Shape;112;p8"/>
          <p:cNvSpPr txBox="1"/>
          <p:nvPr>
            <p:ph idx="2" type="body"/>
          </p:nvPr>
        </p:nvSpPr>
        <p:spPr>
          <a:xfrm>
            <a:off x="4933221" y="1567550"/>
            <a:ext cx="3403200" cy="29112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13" name="Google Shape;113;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14" name="Shape 114"/>
        <p:cNvGrpSpPr/>
        <p:nvPr/>
      </p:nvGrpSpPr>
      <p:grpSpPr>
        <a:xfrm>
          <a:off x="0" y="0"/>
          <a:ext cx="0" cy="0"/>
          <a:chOff x="0" y="0"/>
          <a:chExt cx="0" cy="0"/>
        </a:xfrm>
      </p:grpSpPr>
      <p:sp>
        <p:nvSpPr>
          <p:cNvPr id="115" name="Google Shape;115;p9">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9">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9">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9">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9" name="Google Shape;119;p9"/>
          <p:cNvGrpSpPr/>
          <p:nvPr/>
        </p:nvGrpSpPr>
        <p:grpSpPr>
          <a:xfrm>
            <a:off x="0" y="381001"/>
            <a:ext cx="1037850" cy="1016287"/>
            <a:chOff x="0" y="381001"/>
            <a:chExt cx="1037850" cy="1016287"/>
          </a:xfrm>
        </p:grpSpPr>
        <p:sp>
          <p:nvSpPr>
            <p:cNvPr id="120" name="Google Shape;120;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2" name="Google Shape;122;p9"/>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23" name="Google Shape;12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124" name="Shape 124"/>
        <p:cNvGrpSpPr/>
        <p:nvPr/>
      </p:nvGrpSpPr>
      <p:grpSpPr>
        <a:xfrm>
          <a:off x="0" y="0"/>
          <a:ext cx="0" cy="0"/>
          <a:chOff x="0" y="0"/>
          <a:chExt cx="0" cy="0"/>
        </a:xfrm>
      </p:grpSpPr>
      <p:sp>
        <p:nvSpPr>
          <p:cNvPr id="125" name="Google Shape;125;p10">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0">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0">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10">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9" name="Google Shape;129;p10"/>
          <p:cNvGrpSpPr/>
          <p:nvPr/>
        </p:nvGrpSpPr>
        <p:grpSpPr>
          <a:xfrm>
            <a:off x="0" y="381001"/>
            <a:ext cx="1037850" cy="1016287"/>
            <a:chOff x="0" y="381001"/>
            <a:chExt cx="1037850" cy="1016287"/>
          </a:xfrm>
        </p:grpSpPr>
        <p:sp>
          <p:nvSpPr>
            <p:cNvPr id="130" name="Google Shape;130;p10"/>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10"/>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2" name="Google Shape;132;p10"/>
          <p:cNvSpPr txBox="1"/>
          <p:nvPr>
            <p:ph type="title"/>
          </p:nvPr>
        </p:nvSpPr>
        <p:spPr>
          <a:xfrm>
            <a:off x="1297500" y="393750"/>
            <a:ext cx="3798900" cy="1493100"/>
          </a:xfrm>
          <a:prstGeom prst="rect">
            <a:avLst/>
          </a:prstGeom>
        </p:spPr>
        <p:txBody>
          <a:bodyPr anchorCtr="0" anchor="t"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133" name="Google Shape;133;p10"/>
          <p:cNvSpPr txBox="1"/>
          <p:nvPr>
            <p:ph idx="1" type="body"/>
          </p:nvPr>
        </p:nvSpPr>
        <p:spPr>
          <a:xfrm>
            <a:off x="1297500" y="1972550"/>
            <a:ext cx="3798900" cy="24159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34" name="Google Shape;134;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 Id="rId3"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7.xml"/><Relationship Id="rId3" Type="http://schemas.openxmlformats.org/officeDocument/2006/relationships/image" Target="../media/image12.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27" name="Shape 227"/>
        <p:cNvGrpSpPr/>
        <p:nvPr/>
      </p:nvGrpSpPr>
      <p:grpSpPr>
        <a:xfrm>
          <a:off x="0" y="0"/>
          <a:ext cx="0" cy="0"/>
          <a:chOff x="0" y="0"/>
          <a:chExt cx="0" cy="0"/>
        </a:xfrm>
      </p:grpSpPr>
      <p:sp>
        <p:nvSpPr>
          <p:cNvPr id="228" name="Google Shape;228;p17"/>
          <p:cNvSpPr txBox="1"/>
          <p:nvPr/>
        </p:nvSpPr>
        <p:spPr>
          <a:xfrm>
            <a:off x="-294400" y="2204850"/>
            <a:ext cx="9144000" cy="733800"/>
          </a:xfrm>
          <a:prstGeom prst="rect">
            <a:avLst/>
          </a:prstGeom>
          <a:noFill/>
          <a:ln>
            <a:noFill/>
          </a:ln>
          <a:effectLst>
            <a:outerShdw blurRad="171450" rotWithShape="0" algn="bl" dir="7860000" dist="76200">
              <a:srgbClr val="434343"/>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Montserrat"/>
                <a:ea typeface="Montserrat"/>
                <a:cs typeface="Montserrat"/>
                <a:sym typeface="Montserrat"/>
              </a:rPr>
              <a:t>Global Ecological</a:t>
            </a:r>
            <a:endParaRPr b="1" sz="6000">
              <a:latin typeface="Montserrat"/>
              <a:ea typeface="Montserrat"/>
              <a:cs typeface="Montserrat"/>
              <a:sym typeface="Montserrat"/>
            </a:endParaRPr>
          </a:p>
        </p:txBody>
      </p:sp>
      <p:sp>
        <p:nvSpPr>
          <p:cNvPr id="229" name="Google Shape;229;p17"/>
          <p:cNvSpPr txBox="1"/>
          <p:nvPr/>
        </p:nvSpPr>
        <p:spPr>
          <a:xfrm>
            <a:off x="6529200" y="4669500"/>
            <a:ext cx="2563500" cy="474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a:latin typeface="Lato"/>
                <a:ea typeface="Lato"/>
                <a:cs typeface="Lato"/>
                <a:sym typeface="Lato"/>
              </a:rPr>
              <a:t>Mackenzie Mitchell &amp; Jon Bebi</a:t>
            </a:r>
            <a:endParaRPr>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Google Shape;287;p26"/>
          <p:cNvSpPr txBox="1"/>
          <p:nvPr>
            <p:ph type="title"/>
          </p:nvPr>
        </p:nvSpPr>
        <p:spPr>
          <a:xfrm>
            <a:off x="1297500" y="393750"/>
            <a:ext cx="5277300" cy="914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latin typeface="Lato"/>
                <a:ea typeface="Lato"/>
                <a:cs typeface="Lato"/>
                <a:sym typeface="Lato"/>
              </a:rPr>
              <a:t>Are the countries that use a small amount of fishing ground countries that are not surrounded by water?</a:t>
            </a:r>
            <a:endParaRPr>
              <a:latin typeface="Lato"/>
              <a:ea typeface="Lato"/>
              <a:cs typeface="Lato"/>
              <a:sym typeface="Lato"/>
            </a:endParaRPr>
          </a:p>
          <a:p>
            <a:pPr indent="0" lvl="0" marL="0" rtl="0" algn="l">
              <a:spcBef>
                <a:spcPts val="1600"/>
              </a:spcBef>
              <a:spcAft>
                <a:spcPts val="0"/>
              </a:spcAft>
              <a:buNone/>
            </a:pPr>
            <a:r>
              <a:t/>
            </a:r>
            <a:endParaRPr/>
          </a:p>
        </p:txBody>
      </p:sp>
      <p:sp>
        <p:nvSpPr>
          <p:cNvPr id="288" name="Google Shape;288;p26"/>
          <p:cNvSpPr txBox="1"/>
          <p:nvPr/>
        </p:nvSpPr>
        <p:spPr>
          <a:xfrm>
            <a:off x="1494000" y="2341125"/>
            <a:ext cx="5080800" cy="561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GB">
                <a:solidFill>
                  <a:srgbClr val="FFFFFF"/>
                </a:solidFill>
                <a:latin typeface="Lato"/>
                <a:ea typeface="Lato"/>
                <a:cs typeface="Lato"/>
                <a:sym typeface="Lato"/>
              </a:rPr>
              <a:t>Countries where the average fishing ground over all years is less than 0.01 gha.</a:t>
            </a:r>
            <a:endParaRPr>
              <a:solidFill>
                <a:srgbClr val="FFFFFF"/>
              </a:solidFill>
              <a:latin typeface="Lato"/>
              <a:ea typeface="Lato"/>
              <a:cs typeface="Lato"/>
              <a:sym typeface="Lato"/>
            </a:endParaRPr>
          </a:p>
        </p:txBody>
      </p:sp>
      <p:pic>
        <p:nvPicPr>
          <p:cNvPr id="289" name="Google Shape;289;p26"/>
          <p:cNvPicPr preferRelativeResize="0"/>
          <p:nvPr/>
        </p:nvPicPr>
        <p:blipFill>
          <a:blip r:embed="rId3">
            <a:alphaModFix/>
          </a:blip>
          <a:stretch>
            <a:fillRect/>
          </a:stretch>
        </p:blipFill>
        <p:spPr>
          <a:xfrm>
            <a:off x="6765300" y="127575"/>
            <a:ext cx="1861849" cy="4888374"/>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3" name="Shape 293"/>
        <p:cNvGrpSpPr/>
        <p:nvPr/>
      </p:nvGrpSpPr>
      <p:grpSpPr>
        <a:xfrm>
          <a:off x="0" y="0"/>
          <a:ext cx="0" cy="0"/>
          <a:chOff x="0" y="0"/>
          <a:chExt cx="0" cy="0"/>
        </a:xfrm>
      </p:grpSpPr>
      <p:sp>
        <p:nvSpPr>
          <p:cNvPr id="294" name="Google Shape;294;p27"/>
          <p:cNvSpPr txBox="1"/>
          <p:nvPr>
            <p:ph type="title"/>
          </p:nvPr>
        </p:nvSpPr>
        <p:spPr>
          <a:xfrm>
            <a:off x="2650500" y="229475"/>
            <a:ext cx="3843000" cy="598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GB"/>
              <a:t>The Predicting Model</a:t>
            </a:r>
            <a:endParaRPr/>
          </a:p>
        </p:txBody>
      </p:sp>
      <p:sp>
        <p:nvSpPr>
          <p:cNvPr id="295" name="Google Shape;295;p27"/>
          <p:cNvSpPr txBox="1"/>
          <p:nvPr>
            <p:ph idx="1" type="body"/>
          </p:nvPr>
        </p:nvSpPr>
        <p:spPr>
          <a:xfrm>
            <a:off x="1035825" y="827975"/>
            <a:ext cx="8061600" cy="1307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highlight>
                  <a:srgbClr val="999999"/>
                </a:highlight>
              </a:rPr>
              <a:t>Excess Carbon</a:t>
            </a:r>
            <a:r>
              <a:rPr lang="en-GB" sz="1800">
                <a:solidFill>
                  <a:srgbClr val="FFFFFF"/>
                </a:solidFill>
              </a:rPr>
              <a:t> = </a:t>
            </a:r>
            <a:r>
              <a:rPr b="1" lang="en-GB" sz="1800">
                <a:solidFill>
                  <a:srgbClr val="FFFFFF"/>
                </a:solidFill>
              </a:rPr>
              <a:t>1.8631 </a:t>
            </a:r>
            <a:r>
              <a:rPr lang="en-GB" sz="1800">
                <a:solidFill>
                  <a:srgbClr val="FFFFFF"/>
                </a:solidFill>
                <a:highlight>
                  <a:srgbClr val="999999"/>
                </a:highlight>
              </a:rPr>
              <a:t>(Crop Land)</a:t>
            </a:r>
            <a:r>
              <a:rPr lang="en-GB" sz="1800">
                <a:solidFill>
                  <a:srgbClr val="FFFFFF"/>
                </a:solidFill>
              </a:rPr>
              <a:t> + </a:t>
            </a:r>
            <a:r>
              <a:rPr b="1" lang="en-GB" sz="1800">
                <a:solidFill>
                  <a:srgbClr val="FFFFFF"/>
                </a:solidFill>
              </a:rPr>
              <a:t>7.21e</a:t>
            </a:r>
            <a:r>
              <a:rPr lang="en-GB" sz="1800">
                <a:solidFill>
                  <a:srgbClr val="FFFFFF"/>
                </a:solidFill>
              </a:rPr>
              <a:t>    </a:t>
            </a:r>
            <a:r>
              <a:rPr lang="en-GB" sz="1800">
                <a:solidFill>
                  <a:srgbClr val="FFFFFF"/>
                </a:solidFill>
                <a:highlight>
                  <a:srgbClr val="999999"/>
                </a:highlight>
              </a:rPr>
              <a:t>(GDP)</a:t>
            </a:r>
            <a:r>
              <a:rPr lang="en-GB" sz="1800">
                <a:solidFill>
                  <a:srgbClr val="FFFFFF"/>
                </a:solidFill>
              </a:rPr>
              <a:t> - </a:t>
            </a:r>
            <a:r>
              <a:rPr b="1" lang="en-GB" sz="1800">
                <a:solidFill>
                  <a:srgbClr val="FFFFFF"/>
                </a:solidFill>
              </a:rPr>
              <a:t>0.2059 </a:t>
            </a:r>
            <a:r>
              <a:rPr lang="en-GB" sz="1800">
                <a:solidFill>
                  <a:srgbClr val="FFFFFF"/>
                </a:solidFill>
                <a:highlight>
                  <a:srgbClr val="999999"/>
                </a:highlight>
              </a:rPr>
              <a:t>(Fishing Ground)</a:t>
            </a:r>
            <a:r>
              <a:rPr lang="en-GB" sz="1800">
                <a:solidFill>
                  <a:srgbClr val="FFFFFF"/>
                </a:solidFill>
              </a:rPr>
              <a:t> </a:t>
            </a:r>
            <a:endParaRPr sz="1800">
              <a:solidFill>
                <a:srgbClr val="FFFFFF"/>
              </a:solidFill>
            </a:endParaRPr>
          </a:p>
          <a:p>
            <a:pPr indent="0" lvl="0" marL="0" rtl="0" algn="l">
              <a:spcBef>
                <a:spcPts val="1600"/>
              </a:spcBef>
              <a:spcAft>
                <a:spcPts val="0"/>
              </a:spcAft>
              <a:buNone/>
            </a:pPr>
            <a:r>
              <a:rPr lang="en-GB" sz="1800">
                <a:solidFill>
                  <a:srgbClr val="FFFFFF"/>
                </a:solidFill>
              </a:rPr>
              <a:t>                                      + </a:t>
            </a:r>
            <a:r>
              <a:rPr b="1" lang="en-GB" sz="1800">
                <a:solidFill>
                  <a:srgbClr val="FFFFFF"/>
                </a:solidFill>
              </a:rPr>
              <a:t>1.169e </a:t>
            </a:r>
            <a:r>
              <a:rPr lang="en-GB" sz="1800">
                <a:solidFill>
                  <a:srgbClr val="FFFFFF"/>
                </a:solidFill>
              </a:rPr>
              <a:t>  </a:t>
            </a:r>
            <a:r>
              <a:rPr lang="en-GB" sz="1800">
                <a:solidFill>
                  <a:srgbClr val="FFFFFF"/>
                </a:solidFill>
                <a:highlight>
                  <a:srgbClr val="999999"/>
                </a:highlight>
              </a:rPr>
              <a:t>(Per-capita Built-up Land)</a:t>
            </a:r>
            <a:r>
              <a:rPr lang="en-GB" sz="1800">
                <a:solidFill>
                  <a:srgbClr val="FFFFFF"/>
                </a:solidFill>
              </a:rPr>
              <a:t> </a:t>
            </a:r>
            <a:endParaRPr sz="1800">
              <a:solidFill>
                <a:srgbClr val="FFFFFF"/>
              </a:solidFill>
            </a:endParaRPr>
          </a:p>
          <a:p>
            <a:pPr indent="0" lvl="0" marL="0" rtl="0" algn="l">
              <a:spcBef>
                <a:spcPts val="1600"/>
              </a:spcBef>
              <a:spcAft>
                <a:spcPts val="0"/>
              </a:spcAft>
              <a:buNone/>
            </a:pPr>
            <a:r>
              <a:rPr lang="en-GB" sz="1800">
                <a:solidFill>
                  <a:srgbClr val="FFFFFF"/>
                </a:solidFill>
              </a:rPr>
              <a:t>                                      - </a:t>
            </a:r>
            <a:r>
              <a:rPr b="1" lang="en-GB" sz="1800">
                <a:solidFill>
                  <a:srgbClr val="FFFFFF"/>
                </a:solidFill>
              </a:rPr>
              <a:t>30.5650 </a:t>
            </a:r>
            <a:r>
              <a:rPr lang="en-GB" sz="1800">
                <a:solidFill>
                  <a:srgbClr val="FFFFFF"/>
                </a:solidFill>
                <a:highlight>
                  <a:srgbClr val="999999"/>
                </a:highlight>
              </a:rPr>
              <a:t>(All Land Types Interaction)</a:t>
            </a:r>
            <a:r>
              <a:rPr lang="en-GB" sz="1800">
                <a:solidFill>
                  <a:srgbClr val="FFFFFF"/>
                </a:solidFill>
              </a:rPr>
              <a:t> - </a:t>
            </a:r>
            <a:r>
              <a:rPr b="1" lang="en-GB" sz="1800">
                <a:solidFill>
                  <a:srgbClr val="FFFFFF"/>
                </a:solidFill>
              </a:rPr>
              <a:t>0.7891</a:t>
            </a:r>
            <a:endParaRPr sz="1400">
              <a:solidFill>
                <a:srgbClr val="FFFFFF"/>
              </a:solidFill>
            </a:endParaRPr>
          </a:p>
          <a:p>
            <a:pPr indent="0" lvl="0" marL="0" rtl="0" algn="r">
              <a:spcBef>
                <a:spcPts val="1600"/>
              </a:spcBef>
              <a:spcAft>
                <a:spcPts val="1600"/>
              </a:spcAft>
              <a:buNone/>
            </a:pPr>
            <a:r>
              <a:t/>
            </a:r>
            <a:endParaRPr>
              <a:solidFill>
                <a:srgbClr val="FFFFFF"/>
              </a:solidFill>
            </a:endParaRPr>
          </a:p>
        </p:txBody>
      </p:sp>
      <p:grpSp>
        <p:nvGrpSpPr>
          <p:cNvPr id="296" name="Google Shape;296;p27"/>
          <p:cNvGrpSpPr/>
          <p:nvPr/>
        </p:nvGrpSpPr>
        <p:grpSpPr>
          <a:xfrm>
            <a:off x="432751" y="3592850"/>
            <a:ext cx="1018200" cy="1018200"/>
            <a:chOff x="5057313" y="3154500"/>
            <a:chExt cx="1018200" cy="1018200"/>
          </a:xfrm>
        </p:grpSpPr>
        <p:sp>
          <p:nvSpPr>
            <p:cNvPr id="297" name="Google Shape;297;p27"/>
            <p:cNvSpPr/>
            <p:nvPr/>
          </p:nvSpPr>
          <p:spPr>
            <a:xfrm>
              <a:off x="5057313" y="3154500"/>
              <a:ext cx="1018200" cy="1018200"/>
            </a:xfrm>
            <a:prstGeom prst="ellipse">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27"/>
            <p:cNvSpPr/>
            <p:nvPr/>
          </p:nvSpPr>
          <p:spPr>
            <a:xfrm>
              <a:off x="5108501" y="3204750"/>
              <a:ext cx="917700" cy="917700"/>
            </a:xfrm>
            <a:prstGeom prst="ellipse">
              <a:avLst/>
            </a:prstGeom>
            <a:solidFill>
              <a:srgbClr val="CC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27"/>
            <p:cNvSpPr/>
            <p:nvPr/>
          </p:nvSpPr>
          <p:spPr>
            <a:xfrm>
              <a:off x="5107551" y="3204750"/>
              <a:ext cx="917700" cy="917700"/>
            </a:xfrm>
            <a:prstGeom prst="pie">
              <a:avLst>
                <a:gd fmla="val 1664156" name="adj1"/>
                <a:gd fmla="val 16200000" name="adj2"/>
              </a:avLst>
            </a:prstGeom>
            <a:gradFill>
              <a:gsLst>
                <a:gs pos="0">
                  <a:srgbClr val="A8B8DF"/>
                </a:gs>
                <a:gs pos="100000">
                  <a:srgbClr val="516DB4"/>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27"/>
            <p:cNvSpPr/>
            <p:nvPr/>
          </p:nvSpPr>
          <p:spPr>
            <a:xfrm>
              <a:off x="5239301" y="3335550"/>
              <a:ext cx="656100" cy="6561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27"/>
            <p:cNvSpPr txBox="1"/>
            <p:nvPr/>
          </p:nvSpPr>
          <p:spPr>
            <a:xfrm>
              <a:off x="5108513" y="3416700"/>
              <a:ext cx="917700" cy="320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GB" sz="1800">
                  <a:solidFill>
                    <a:schemeClr val="lt1"/>
                  </a:solidFill>
                  <a:latin typeface="Lato"/>
                  <a:ea typeface="Lato"/>
                  <a:cs typeface="Lato"/>
                  <a:sym typeface="Lato"/>
                </a:rPr>
                <a:t>68.7</a:t>
              </a:r>
              <a:r>
                <a:rPr b="1" lang="en-GB" sz="1800">
                  <a:solidFill>
                    <a:schemeClr val="lt1"/>
                  </a:solidFill>
                  <a:latin typeface="Lato"/>
                  <a:ea typeface="Lato"/>
                  <a:cs typeface="Lato"/>
                  <a:sym typeface="Lato"/>
                </a:rPr>
                <a:t>%</a:t>
              </a:r>
              <a:endParaRPr b="1" sz="1800">
                <a:solidFill>
                  <a:schemeClr val="lt1"/>
                </a:solidFill>
                <a:latin typeface="Lato"/>
                <a:ea typeface="Lato"/>
                <a:cs typeface="Lato"/>
                <a:sym typeface="Lato"/>
              </a:endParaRPr>
            </a:p>
            <a:p>
              <a:pPr indent="0" lvl="0" marL="0" rtl="0" algn="ctr">
                <a:spcBef>
                  <a:spcPts val="1600"/>
                </a:spcBef>
                <a:spcAft>
                  <a:spcPts val="0"/>
                </a:spcAft>
                <a:buNone/>
              </a:pPr>
              <a:r>
                <a:t/>
              </a:r>
              <a:endParaRPr b="1">
                <a:solidFill>
                  <a:schemeClr val="lt1"/>
                </a:solidFill>
                <a:latin typeface="Lato"/>
                <a:ea typeface="Lato"/>
                <a:cs typeface="Lato"/>
                <a:sym typeface="Lato"/>
              </a:endParaRPr>
            </a:p>
          </p:txBody>
        </p:sp>
      </p:grpSp>
      <p:sp>
        <p:nvSpPr>
          <p:cNvPr id="302" name="Google Shape;302;p27"/>
          <p:cNvSpPr txBox="1"/>
          <p:nvPr/>
        </p:nvSpPr>
        <p:spPr>
          <a:xfrm>
            <a:off x="3586950" y="1272975"/>
            <a:ext cx="2610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Lato"/>
                <a:ea typeface="Lato"/>
                <a:cs typeface="Lato"/>
                <a:sym typeface="Lato"/>
              </a:rPr>
              <a:t>7</a:t>
            </a:r>
            <a:endParaRPr b="1" sz="1200">
              <a:solidFill>
                <a:srgbClr val="FFFFFF"/>
              </a:solidFill>
              <a:latin typeface="Lato"/>
              <a:ea typeface="Lato"/>
              <a:cs typeface="Lato"/>
              <a:sym typeface="Lato"/>
            </a:endParaRPr>
          </a:p>
        </p:txBody>
      </p:sp>
      <p:sp>
        <p:nvSpPr>
          <p:cNvPr id="303" name="Google Shape;303;p27"/>
          <p:cNvSpPr txBox="1"/>
          <p:nvPr/>
        </p:nvSpPr>
        <p:spPr>
          <a:xfrm>
            <a:off x="5409275" y="765475"/>
            <a:ext cx="338700" cy="32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Lato"/>
                <a:ea typeface="Lato"/>
                <a:cs typeface="Lato"/>
                <a:sym typeface="Lato"/>
              </a:rPr>
              <a:t>-5</a:t>
            </a:r>
            <a:endParaRPr b="1" sz="1200">
              <a:solidFill>
                <a:srgbClr val="FFFFFF"/>
              </a:solidFill>
              <a:latin typeface="Lato"/>
              <a:ea typeface="Lato"/>
              <a:cs typeface="Lato"/>
              <a:sym typeface="Lato"/>
            </a:endParaRPr>
          </a:p>
        </p:txBody>
      </p:sp>
      <p:sp>
        <p:nvSpPr>
          <p:cNvPr id="304" name="Google Shape;304;p27"/>
          <p:cNvSpPr txBox="1"/>
          <p:nvPr/>
        </p:nvSpPr>
        <p:spPr>
          <a:xfrm>
            <a:off x="1425300" y="3855050"/>
            <a:ext cx="6293400" cy="49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Lato"/>
                <a:ea typeface="Lato"/>
                <a:cs typeface="Lato"/>
                <a:sym typeface="Lato"/>
              </a:rPr>
              <a:t>of the variation in Excess Carbon is explained by our model. </a:t>
            </a:r>
            <a:endParaRPr sz="1800">
              <a:solidFill>
                <a:srgbClr val="FFFFFF"/>
              </a:solidFill>
              <a:latin typeface="Lato"/>
              <a:ea typeface="Lato"/>
              <a:cs typeface="Lato"/>
              <a:sym typeface="Lato"/>
            </a:endParaRPr>
          </a:p>
        </p:txBody>
      </p:sp>
      <p:sp>
        <p:nvSpPr>
          <p:cNvPr id="305" name="Google Shape;305;p27"/>
          <p:cNvSpPr txBox="1"/>
          <p:nvPr/>
        </p:nvSpPr>
        <p:spPr>
          <a:xfrm>
            <a:off x="4460900" y="2571750"/>
            <a:ext cx="5116800" cy="118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GB">
                <a:solidFill>
                  <a:schemeClr val="lt1"/>
                </a:solidFill>
                <a:latin typeface="Lato"/>
                <a:ea typeface="Lato"/>
                <a:cs typeface="Lato"/>
                <a:sym typeface="Lato"/>
              </a:rPr>
              <a:t>Excess Carbon = Carbon - Forest Land</a:t>
            </a:r>
            <a:endParaRPr>
              <a:solidFill>
                <a:schemeClr val="lt1"/>
              </a:solidFill>
              <a:latin typeface="Lato"/>
              <a:ea typeface="Lato"/>
              <a:cs typeface="Lato"/>
              <a:sym typeface="Lato"/>
            </a:endParaRPr>
          </a:p>
          <a:p>
            <a:pPr indent="0" lvl="0" marL="0" rtl="0" algn="l">
              <a:lnSpc>
                <a:spcPct val="115000"/>
              </a:lnSpc>
              <a:spcBef>
                <a:spcPts val="1600"/>
              </a:spcBef>
              <a:spcAft>
                <a:spcPts val="1600"/>
              </a:spcAft>
              <a:buNone/>
            </a:pPr>
            <a:r>
              <a:rPr lang="en-GB">
                <a:solidFill>
                  <a:schemeClr val="lt1"/>
                </a:solidFill>
                <a:latin typeface="Lato"/>
                <a:ea typeface="Lato"/>
                <a:cs typeface="Lato"/>
                <a:sym typeface="Lato"/>
              </a:rPr>
              <a:t>All Land Types Interaction = Crop Land x Fishing Ground x Built-up Land x Grazing Land</a:t>
            </a:r>
            <a:endParaRPr>
              <a:solidFill>
                <a:srgbClr val="FFFF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28"/>
          <p:cNvSpPr txBox="1"/>
          <p:nvPr>
            <p:ph type="title"/>
          </p:nvPr>
        </p:nvSpPr>
        <p:spPr>
          <a:xfrm>
            <a:off x="1052550" y="3937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Error trends</a:t>
            </a:r>
            <a:endParaRPr/>
          </a:p>
        </p:txBody>
      </p:sp>
      <p:sp>
        <p:nvSpPr>
          <p:cNvPr id="311" name="Google Shape;311;p28"/>
          <p:cNvSpPr txBox="1"/>
          <p:nvPr>
            <p:ph idx="1" type="body"/>
          </p:nvPr>
        </p:nvSpPr>
        <p:spPr>
          <a:xfrm>
            <a:off x="1052550" y="1055225"/>
            <a:ext cx="7038900" cy="4335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FFFFFF"/>
                </a:solidFill>
              </a:rPr>
              <a:t>Residuals seem to be positively correlated. </a:t>
            </a:r>
            <a:endParaRPr/>
          </a:p>
        </p:txBody>
      </p:sp>
      <p:pic>
        <p:nvPicPr>
          <p:cNvPr id="312" name="Google Shape;312;p28"/>
          <p:cNvPicPr preferRelativeResize="0"/>
          <p:nvPr/>
        </p:nvPicPr>
        <p:blipFill>
          <a:blip r:embed="rId3">
            <a:alphaModFix/>
          </a:blip>
          <a:stretch>
            <a:fillRect/>
          </a:stretch>
        </p:blipFill>
        <p:spPr>
          <a:xfrm>
            <a:off x="2182903" y="1489675"/>
            <a:ext cx="4778195" cy="2164150"/>
          </a:xfrm>
          <a:prstGeom prst="rect">
            <a:avLst/>
          </a:prstGeom>
          <a:noFill/>
          <a:ln>
            <a:noFill/>
          </a:ln>
        </p:spPr>
      </p:pic>
      <p:sp>
        <p:nvSpPr>
          <p:cNvPr id="313" name="Google Shape;313;p28"/>
          <p:cNvSpPr txBox="1"/>
          <p:nvPr/>
        </p:nvSpPr>
        <p:spPr>
          <a:xfrm>
            <a:off x="74100" y="3835650"/>
            <a:ext cx="8995800" cy="30000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1300">
                <a:solidFill>
                  <a:schemeClr val="lt1"/>
                </a:solidFill>
                <a:latin typeface="Lato"/>
                <a:ea typeface="Lato"/>
                <a:cs typeface="Lato"/>
                <a:sym typeface="Lato"/>
              </a:rPr>
              <a:t>After many variations transformations and interaction terms were tested, we have concluded that this data is not best fit using linear regression.</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Google Shape;318;p29"/>
          <p:cNvSpPr txBox="1"/>
          <p:nvPr>
            <p:ph type="title"/>
          </p:nvPr>
        </p:nvSpPr>
        <p:spPr>
          <a:xfrm>
            <a:off x="1297500" y="393750"/>
            <a:ext cx="2322000" cy="477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Other Models </a:t>
            </a:r>
            <a:endParaRPr/>
          </a:p>
        </p:txBody>
      </p:sp>
      <p:sp>
        <p:nvSpPr>
          <p:cNvPr id="319" name="Google Shape;319;p29"/>
          <p:cNvSpPr txBox="1"/>
          <p:nvPr>
            <p:ph idx="1" type="body"/>
          </p:nvPr>
        </p:nvSpPr>
        <p:spPr>
          <a:xfrm>
            <a:off x="4605500" y="3928275"/>
            <a:ext cx="3148500" cy="114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1200"/>
              <a:t>Time series</a:t>
            </a:r>
            <a:endParaRPr b="1" sz="1200"/>
          </a:p>
          <a:p>
            <a:pPr indent="0" lvl="0" marL="0" rtl="0" algn="r">
              <a:spcBef>
                <a:spcPts val="1600"/>
              </a:spcBef>
              <a:spcAft>
                <a:spcPts val="1600"/>
              </a:spcAft>
              <a:buNone/>
            </a:pPr>
            <a:r>
              <a:rPr lang="en-GB" sz="1200"/>
              <a:t>An</a:t>
            </a:r>
            <a:r>
              <a:rPr lang="en-GB" sz="1200"/>
              <a:t> </a:t>
            </a:r>
            <a:r>
              <a:rPr i="1" lang="en-GB" sz="1200"/>
              <a:t>L-shaped</a:t>
            </a:r>
            <a:r>
              <a:rPr lang="en-GB" sz="1200"/>
              <a:t> scatter plot represents sudden changes in the relationship between </a:t>
            </a:r>
            <a:r>
              <a:rPr lang="en-GB" sz="1200" u="sng"/>
              <a:t>two time series</a:t>
            </a:r>
            <a:r>
              <a:rPr lang="en-GB" sz="1200"/>
              <a:t>.</a:t>
            </a:r>
            <a:endParaRPr sz="1200"/>
          </a:p>
        </p:txBody>
      </p:sp>
      <p:sp>
        <p:nvSpPr>
          <p:cNvPr id="320" name="Google Shape;320;p29"/>
          <p:cNvSpPr txBox="1"/>
          <p:nvPr/>
        </p:nvSpPr>
        <p:spPr>
          <a:xfrm>
            <a:off x="35275" y="3928275"/>
            <a:ext cx="4480200" cy="876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a:solidFill>
                  <a:srgbClr val="FFFFFF"/>
                </a:solidFill>
                <a:latin typeface="Lato"/>
                <a:ea typeface="Lato"/>
                <a:cs typeface="Lato"/>
                <a:sym typeface="Lato"/>
              </a:rPr>
              <a:t>Ridge Regression</a:t>
            </a:r>
            <a:endParaRPr b="1"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0" lvl="0" marL="0" rtl="0" algn="r">
              <a:spcBef>
                <a:spcPts val="0"/>
              </a:spcBef>
              <a:spcAft>
                <a:spcPts val="0"/>
              </a:spcAft>
              <a:buNone/>
            </a:pPr>
            <a:r>
              <a:rPr lang="en-GB" sz="1200">
                <a:solidFill>
                  <a:srgbClr val="FFFFFF"/>
                </a:solidFill>
                <a:latin typeface="Lato"/>
                <a:ea typeface="Lato"/>
                <a:cs typeface="Lato"/>
                <a:sym typeface="Lato"/>
              </a:rPr>
              <a:t>A multiple regression technique for analyzing data that experiences strong </a:t>
            </a:r>
            <a:r>
              <a:rPr lang="en-GB" sz="1200" u="sng">
                <a:solidFill>
                  <a:srgbClr val="FFFFFF"/>
                </a:solidFill>
                <a:latin typeface="Lato"/>
                <a:ea typeface="Lato"/>
                <a:cs typeface="Lato"/>
                <a:sym typeface="Lato"/>
              </a:rPr>
              <a:t>multicollinearity</a:t>
            </a:r>
            <a:r>
              <a:rPr lang="en-GB" sz="1200">
                <a:solidFill>
                  <a:srgbClr val="FFFFFF"/>
                </a:solidFill>
                <a:latin typeface="Lato"/>
                <a:ea typeface="Lato"/>
                <a:cs typeface="Lato"/>
                <a:sym typeface="Lato"/>
              </a:rPr>
              <a:t>.</a:t>
            </a:r>
            <a:endParaRPr sz="1200">
              <a:solidFill>
                <a:srgbClr val="FFFFFF"/>
              </a:solidFill>
              <a:latin typeface="Lato"/>
              <a:ea typeface="Lato"/>
              <a:cs typeface="Lato"/>
              <a:sym typeface="Lato"/>
            </a:endParaRPr>
          </a:p>
        </p:txBody>
      </p:sp>
      <p:pic>
        <p:nvPicPr>
          <p:cNvPr id="321" name="Google Shape;321;p29"/>
          <p:cNvPicPr preferRelativeResize="0"/>
          <p:nvPr/>
        </p:nvPicPr>
        <p:blipFill>
          <a:blip r:embed="rId3">
            <a:alphaModFix/>
          </a:blip>
          <a:stretch>
            <a:fillRect/>
          </a:stretch>
        </p:blipFill>
        <p:spPr>
          <a:xfrm>
            <a:off x="4668969" y="249232"/>
            <a:ext cx="3622225" cy="1808500"/>
          </a:xfrm>
          <a:prstGeom prst="rect">
            <a:avLst/>
          </a:prstGeom>
          <a:noFill/>
          <a:ln>
            <a:noFill/>
          </a:ln>
        </p:spPr>
      </p:pic>
      <p:pic>
        <p:nvPicPr>
          <p:cNvPr id="322" name="Google Shape;322;p29"/>
          <p:cNvPicPr preferRelativeResize="0"/>
          <p:nvPr/>
        </p:nvPicPr>
        <p:blipFill>
          <a:blip r:embed="rId4">
            <a:alphaModFix/>
          </a:blip>
          <a:stretch>
            <a:fillRect/>
          </a:stretch>
        </p:blipFill>
        <p:spPr>
          <a:xfrm>
            <a:off x="4668975" y="2057713"/>
            <a:ext cx="3622225" cy="1808514"/>
          </a:xfrm>
          <a:prstGeom prst="rect">
            <a:avLst/>
          </a:prstGeom>
          <a:noFill/>
          <a:ln>
            <a:noFill/>
          </a:ln>
        </p:spPr>
      </p:pic>
      <p:pic>
        <p:nvPicPr>
          <p:cNvPr id="323" name="Google Shape;323;p29"/>
          <p:cNvPicPr preferRelativeResize="0"/>
          <p:nvPr/>
        </p:nvPicPr>
        <p:blipFill>
          <a:blip r:embed="rId5">
            <a:alphaModFix/>
          </a:blip>
          <a:stretch>
            <a:fillRect/>
          </a:stretch>
        </p:blipFill>
        <p:spPr>
          <a:xfrm>
            <a:off x="84675" y="1426100"/>
            <a:ext cx="4430800" cy="2492306"/>
          </a:xfrm>
          <a:prstGeom prst="rect">
            <a:avLst/>
          </a:prstGeom>
          <a:noFill/>
          <a:ln>
            <a:noFill/>
          </a:ln>
        </p:spPr>
      </p:pic>
      <p:sp>
        <p:nvSpPr>
          <p:cNvPr id="324" name="Google Shape;324;p29"/>
          <p:cNvSpPr/>
          <p:nvPr/>
        </p:nvSpPr>
        <p:spPr>
          <a:xfrm>
            <a:off x="1250750" y="2727600"/>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29"/>
          <p:cNvSpPr/>
          <p:nvPr/>
        </p:nvSpPr>
        <p:spPr>
          <a:xfrm>
            <a:off x="1250750" y="2390400"/>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29"/>
          <p:cNvSpPr/>
          <p:nvPr/>
        </p:nvSpPr>
        <p:spPr>
          <a:xfrm>
            <a:off x="1821100" y="2727600"/>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29"/>
          <p:cNvSpPr/>
          <p:nvPr/>
        </p:nvSpPr>
        <p:spPr>
          <a:xfrm>
            <a:off x="2106275" y="2727600"/>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29"/>
          <p:cNvSpPr/>
          <p:nvPr/>
        </p:nvSpPr>
        <p:spPr>
          <a:xfrm>
            <a:off x="1250750" y="2021975"/>
            <a:ext cx="134100" cy="152400"/>
          </a:xfrm>
          <a:prstGeom prst="noSmoking">
            <a:avLst>
              <a:gd fmla="val 23343"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29"/>
          <p:cNvSpPr/>
          <p:nvPr/>
        </p:nvSpPr>
        <p:spPr>
          <a:xfrm>
            <a:off x="2391450" y="2727600"/>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29"/>
          <p:cNvSpPr/>
          <p:nvPr/>
        </p:nvSpPr>
        <p:spPr>
          <a:xfrm>
            <a:off x="1250750" y="2211738"/>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29"/>
          <p:cNvSpPr/>
          <p:nvPr/>
        </p:nvSpPr>
        <p:spPr>
          <a:xfrm>
            <a:off x="2928275" y="3250125"/>
            <a:ext cx="134100" cy="134100"/>
          </a:xfrm>
          <a:prstGeom prst="noSmoking">
            <a:avLst>
              <a:gd fmla="val 18750" name="adj"/>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Google Shape;336;p30"/>
          <p:cNvSpPr txBox="1"/>
          <p:nvPr>
            <p:ph type="title"/>
          </p:nvPr>
        </p:nvSpPr>
        <p:spPr>
          <a:xfrm>
            <a:off x="1052550" y="616650"/>
            <a:ext cx="7038900" cy="914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a:t>Conclusion</a:t>
            </a:r>
            <a:endParaRPr/>
          </a:p>
        </p:txBody>
      </p:sp>
      <p:sp>
        <p:nvSpPr>
          <p:cNvPr id="337" name="Google Shape;337;p30"/>
          <p:cNvSpPr txBox="1"/>
          <p:nvPr>
            <p:ph idx="1" type="body"/>
          </p:nvPr>
        </p:nvSpPr>
        <p:spPr>
          <a:xfrm>
            <a:off x="782850" y="1833500"/>
            <a:ext cx="7578300" cy="29112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i="1" lang="en-GB" sz="2000"/>
              <a:t>Actual</a:t>
            </a:r>
            <a:r>
              <a:rPr i="1" lang="en-GB" sz="2000"/>
              <a:t> model:</a:t>
            </a:r>
            <a:endParaRPr i="1" sz="2000"/>
          </a:p>
          <a:p>
            <a:pPr indent="0" lvl="0" marL="0" rtl="0" algn="ctr">
              <a:lnSpc>
                <a:spcPct val="100000"/>
              </a:lnSpc>
              <a:spcBef>
                <a:spcPts val="0"/>
              </a:spcBef>
              <a:spcAft>
                <a:spcPts val="0"/>
              </a:spcAft>
              <a:buNone/>
            </a:pPr>
            <a:r>
              <a:rPr lang="en-GB" sz="2000">
                <a:highlight>
                  <a:srgbClr val="999999"/>
                </a:highlight>
              </a:rPr>
              <a:t>Multiple linear regression model</a:t>
            </a:r>
            <a:r>
              <a:rPr lang="en-GB" sz="2000"/>
              <a:t> (predicts almost 70%)</a:t>
            </a:r>
            <a:endParaRPr sz="2000"/>
          </a:p>
          <a:p>
            <a:pPr indent="0" lvl="0" marL="0" rtl="0" algn="l">
              <a:lnSpc>
                <a:spcPct val="100000"/>
              </a:lnSpc>
              <a:spcBef>
                <a:spcPts val="0"/>
              </a:spcBef>
              <a:spcAft>
                <a:spcPts val="0"/>
              </a:spcAft>
              <a:buNone/>
            </a:pPr>
            <a:r>
              <a:t/>
            </a:r>
            <a:endParaRPr sz="2000"/>
          </a:p>
          <a:p>
            <a:pPr indent="0" lvl="0" marL="0" rtl="0" algn="l">
              <a:lnSpc>
                <a:spcPct val="100000"/>
              </a:lnSpc>
              <a:spcBef>
                <a:spcPts val="0"/>
              </a:spcBef>
              <a:spcAft>
                <a:spcPts val="0"/>
              </a:spcAft>
              <a:buNone/>
            </a:pPr>
            <a:r>
              <a:rPr i="1" lang="en-GB" sz="2000"/>
              <a:t>Suggested model:</a:t>
            </a:r>
            <a:endParaRPr i="1" sz="2000"/>
          </a:p>
          <a:p>
            <a:pPr indent="0" lvl="0" marL="457200" rtl="0" algn="l">
              <a:lnSpc>
                <a:spcPct val="100000"/>
              </a:lnSpc>
              <a:spcBef>
                <a:spcPts val="0"/>
              </a:spcBef>
              <a:spcAft>
                <a:spcPts val="0"/>
              </a:spcAft>
              <a:buNone/>
            </a:pPr>
            <a:r>
              <a:rPr lang="en-GB" sz="2000"/>
              <a:t>     </a:t>
            </a:r>
            <a:r>
              <a:rPr lang="en-GB" sz="2000">
                <a:highlight>
                  <a:srgbClr val="999999"/>
                </a:highlight>
              </a:rPr>
              <a:t>Time series or ridge regression</a:t>
            </a:r>
            <a:endParaRPr sz="2000">
              <a:highlight>
                <a:srgbClr val="999999"/>
              </a:highlight>
            </a:endParaRPr>
          </a:p>
          <a:p>
            <a:pPr indent="-355600" lvl="0" marL="457200" rtl="0" algn="l">
              <a:lnSpc>
                <a:spcPct val="100000"/>
              </a:lnSpc>
              <a:spcBef>
                <a:spcPts val="0"/>
              </a:spcBef>
              <a:spcAft>
                <a:spcPts val="0"/>
              </a:spcAft>
              <a:buSzPts val="2000"/>
              <a:buChar char="●"/>
            </a:pPr>
            <a:r>
              <a:rPr lang="en-GB" sz="2000"/>
              <a:t>Data heavily related to time</a:t>
            </a:r>
            <a:endParaRPr sz="2000"/>
          </a:p>
          <a:p>
            <a:pPr indent="-355600" lvl="0" marL="457200" rtl="0" algn="l">
              <a:lnSpc>
                <a:spcPct val="100000"/>
              </a:lnSpc>
              <a:spcBef>
                <a:spcPts val="1000"/>
              </a:spcBef>
              <a:spcAft>
                <a:spcPts val="1000"/>
              </a:spcAft>
              <a:buSzPts val="2000"/>
              <a:buChar char="●"/>
            </a:pPr>
            <a:r>
              <a:rPr lang="en-GB" sz="2000"/>
              <a:t>Underlying multicollinearity in predictor variables</a:t>
            </a:r>
            <a:endParaRPr sz="2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341" name="Shape 341"/>
        <p:cNvGrpSpPr/>
        <p:nvPr/>
      </p:nvGrpSpPr>
      <p:grpSpPr>
        <a:xfrm>
          <a:off x="0" y="0"/>
          <a:ext cx="0" cy="0"/>
          <a:chOff x="0" y="0"/>
          <a:chExt cx="0" cy="0"/>
        </a:xfrm>
      </p:grpSpPr>
      <p:pic>
        <p:nvPicPr>
          <p:cNvPr id="342" name="Google Shape;342;p31"/>
          <p:cNvPicPr preferRelativeResize="0"/>
          <p:nvPr/>
        </p:nvPicPr>
        <p:blipFill>
          <a:blip r:embed="rId3">
            <a:alphaModFix/>
          </a:blip>
          <a:stretch>
            <a:fillRect/>
          </a:stretch>
        </p:blipFill>
        <p:spPr>
          <a:xfrm>
            <a:off x="1426847" y="0"/>
            <a:ext cx="6290306" cy="5143500"/>
          </a:xfrm>
          <a:prstGeom prst="rect">
            <a:avLst/>
          </a:prstGeom>
          <a:noFill/>
          <a:ln>
            <a:noFill/>
          </a:ln>
          <a:effectLst>
            <a:outerShdw blurRad="257175" rotWithShape="0" algn="bl" dir="5400000" dist="19050">
              <a:srgbClr val="000000">
                <a:alpha val="84000"/>
              </a:srgbClr>
            </a:outerShdw>
          </a:effectLst>
        </p:spPr>
      </p:pic>
      <p:sp>
        <p:nvSpPr>
          <p:cNvPr id="343" name="Google Shape;343;p31"/>
          <p:cNvSpPr txBox="1"/>
          <p:nvPr/>
        </p:nvSpPr>
        <p:spPr>
          <a:xfrm>
            <a:off x="6172225" y="303400"/>
            <a:ext cx="3000000" cy="49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2400">
              <a:solidFill>
                <a:schemeClr val="lt1"/>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18"/>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sz="3600"/>
              <a:t>How can countries reduce their ecological footprint?</a:t>
            </a:r>
            <a:endParaRPr sz="3600"/>
          </a:p>
          <a:p>
            <a:pPr indent="0" lvl="0" marL="0" rtl="0" algn="r">
              <a:spcBef>
                <a:spcPts val="0"/>
              </a:spcBef>
              <a:spcAft>
                <a:spcPts val="0"/>
              </a:spcAft>
              <a:buNone/>
            </a:pPr>
            <a:r>
              <a:t/>
            </a:r>
            <a:endParaRPr sz="1800"/>
          </a:p>
          <a:p>
            <a:pPr indent="0" lvl="0" marL="0" rtl="0" algn="r">
              <a:spcBef>
                <a:spcPts val="0"/>
              </a:spcBef>
              <a:spcAft>
                <a:spcPts val="0"/>
              </a:spcAft>
              <a:buNone/>
            </a:pPr>
            <a:r>
              <a:t/>
            </a:r>
            <a:endParaRPr sz="1800"/>
          </a:p>
          <a:p>
            <a:pPr indent="0" lvl="0" marL="0" rtl="0" algn="r">
              <a:spcBef>
                <a:spcPts val="0"/>
              </a:spcBef>
              <a:spcAft>
                <a:spcPts val="0"/>
              </a:spcAft>
              <a:buNone/>
            </a:pPr>
            <a:r>
              <a:rPr lang="en-GB" sz="1800"/>
              <a:t>Multiple linear regression model analysis</a:t>
            </a:r>
            <a:endParaRPr sz="1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8" name="Shape 238"/>
        <p:cNvGrpSpPr/>
        <p:nvPr/>
      </p:nvGrpSpPr>
      <p:grpSpPr>
        <a:xfrm>
          <a:off x="0" y="0"/>
          <a:ext cx="0" cy="0"/>
          <a:chOff x="0" y="0"/>
          <a:chExt cx="0" cy="0"/>
        </a:xfrm>
      </p:grpSpPr>
      <p:sp>
        <p:nvSpPr>
          <p:cNvPr id="239" name="Google Shape;239;p19"/>
          <p:cNvSpPr txBox="1"/>
          <p:nvPr/>
        </p:nvSpPr>
        <p:spPr>
          <a:xfrm>
            <a:off x="571350" y="2008800"/>
            <a:ext cx="8001300" cy="112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solidFill>
                  <a:srgbClr val="FFFFFF"/>
                </a:solidFill>
                <a:latin typeface="Montserrat"/>
                <a:ea typeface="Montserrat"/>
                <a:cs typeface="Montserrat"/>
                <a:sym typeface="Montserrat"/>
              </a:rPr>
              <a:t>Global Warming</a:t>
            </a:r>
            <a:endParaRPr b="1" sz="6000">
              <a:solidFill>
                <a:srgbClr val="FFFFFF"/>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20"/>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Definitions</a:t>
            </a:r>
            <a:endParaRPr/>
          </a:p>
        </p:txBody>
      </p:sp>
      <p:sp>
        <p:nvSpPr>
          <p:cNvPr id="245" name="Google Shape;245;p20"/>
          <p:cNvSpPr txBox="1"/>
          <p:nvPr>
            <p:ph idx="1" type="body"/>
          </p:nvPr>
        </p:nvSpPr>
        <p:spPr>
          <a:xfrm>
            <a:off x="1297500" y="1567550"/>
            <a:ext cx="7038900" cy="29112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sz="1800">
                <a:highlight>
                  <a:srgbClr val="999999"/>
                </a:highlight>
              </a:rPr>
              <a:t>The Global Hectare (gha)</a:t>
            </a:r>
            <a:r>
              <a:rPr lang="en-GB" sz="1800"/>
              <a:t> is a unit of land normalized by biological productivity across land type, country and year.</a:t>
            </a:r>
            <a:endParaRPr sz="1800"/>
          </a:p>
          <a:p>
            <a:pPr indent="-342900" lvl="0" marL="457200" rtl="0" algn="l">
              <a:spcBef>
                <a:spcPts val="1000"/>
              </a:spcBef>
              <a:spcAft>
                <a:spcPts val="0"/>
              </a:spcAft>
              <a:buSzPts val="1800"/>
              <a:buChar char="●"/>
            </a:pPr>
            <a:r>
              <a:rPr lang="en-GB" sz="1800">
                <a:highlight>
                  <a:srgbClr val="999999"/>
                </a:highlight>
              </a:rPr>
              <a:t>The Ecological Footprint</a:t>
            </a:r>
            <a:r>
              <a:rPr lang="en-GB" sz="1800"/>
              <a:t> is the area required to provide the ecological services (resource regeneration and waste assimilation) consumed by humanity.</a:t>
            </a:r>
            <a:endParaRPr sz="1800"/>
          </a:p>
          <a:p>
            <a:pPr indent="-342900" lvl="0" marL="457200" rtl="0" algn="l">
              <a:spcBef>
                <a:spcPts val="1000"/>
              </a:spcBef>
              <a:spcAft>
                <a:spcPts val="1000"/>
              </a:spcAft>
              <a:buSzPts val="1800"/>
              <a:buChar char="●"/>
            </a:pPr>
            <a:r>
              <a:rPr lang="en-GB" sz="1800">
                <a:highlight>
                  <a:srgbClr val="999999"/>
                </a:highlight>
              </a:rPr>
              <a:t>Biocapacity</a:t>
            </a:r>
            <a:r>
              <a:rPr lang="en-GB" sz="1800"/>
              <a:t> is how much biologically productive area exists to provide these ecological services each year.</a:t>
            </a:r>
            <a:endParaRPr sz="1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sp>
        <p:nvSpPr>
          <p:cNvPr id="250" name="Google Shape;250;p21"/>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Exploratory Questions</a:t>
            </a:r>
            <a:endParaRPr/>
          </a:p>
        </p:txBody>
      </p:sp>
      <p:sp>
        <p:nvSpPr>
          <p:cNvPr id="251" name="Google Shape;251;p21"/>
          <p:cNvSpPr txBox="1"/>
          <p:nvPr/>
        </p:nvSpPr>
        <p:spPr>
          <a:xfrm>
            <a:off x="1297500" y="17436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01</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2" name="Google Shape;252;p21"/>
          <p:cNvSpPr txBox="1"/>
          <p:nvPr>
            <p:ph idx="1" type="body"/>
          </p:nvPr>
        </p:nvSpPr>
        <p:spPr>
          <a:xfrm>
            <a:off x="2030400" y="1743675"/>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What variables are most important when attempting to reduce excess carbon?</a:t>
            </a:r>
            <a:endParaRPr sz="1400">
              <a:solidFill>
                <a:srgbClr val="FFFFFF"/>
              </a:solidFill>
            </a:endParaRPr>
          </a:p>
        </p:txBody>
      </p:sp>
      <p:sp>
        <p:nvSpPr>
          <p:cNvPr id="253" name="Google Shape;253;p21"/>
          <p:cNvSpPr txBox="1"/>
          <p:nvPr/>
        </p:nvSpPr>
        <p:spPr>
          <a:xfrm>
            <a:off x="1297500" y="2658481"/>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02</a:t>
            </a:r>
            <a:endParaRPr>
              <a:solidFill>
                <a:srgbClr val="FFFFFF"/>
              </a:solidFill>
            </a:endParaRPr>
          </a:p>
          <a:p>
            <a:pPr indent="0" lvl="0" marL="0" rtl="0" algn="l">
              <a:spcBef>
                <a:spcPts val="0"/>
              </a:spcBef>
              <a:spcAft>
                <a:spcPts val="0"/>
              </a:spcAft>
              <a:buNone/>
            </a:pPr>
            <a:r>
              <a:t/>
            </a:r>
            <a:endParaRPr sz="1300">
              <a:solidFill>
                <a:srgbClr val="FFFFFF"/>
              </a:solidFill>
            </a:endParaRPr>
          </a:p>
        </p:txBody>
      </p:sp>
      <p:sp>
        <p:nvSpPr>
          <p:cNvPr id="254" name="Google Shape;254;p21"/>
          <p:cNvSpPr txBox="1"/>
          <p:nvPr>
            <p:ph idx="1" type="body"/>
          </p:nvPr>
        </p:nvSpPr>
        <p:spPr>
          <a:xfrm>
            <a:off x="2094525" y="3573350"/>
            <a:ext cx="46860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solidFill>
                  <a:srgbClr val="FFFFFF"/>
                </a:solidFill>
              </a:rPr>
              <a:t>Are the countries that use a small amount of fishing ground countries that are not surrounded by water?</a:t>
            </a:r>
            <a:endParaRPr sz="1400">
              <a:solidFill>
                <a:srgbClr val="FFFFFF"/>
              </a:solidFill>
            </a:endParaRPr>
          </a:p>
        </p:txBody>
      </p:sp>
      <p:sp>
        <p:nvSpPr>
          <p:cNvPr id="255" name="Google Shape;255;p21"/>
          <p:cNvSpPr txBox="1"/>
          <p:nvPr/>
        </p:nvSpPr>
        <p:spPr>
          <a:xfrm>
            <a:off x="1297500" y="3573344"/>
            <a:ext cx="732900" cy="80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03</a:t>
            </a:r>
            <a:endParaRPr sz="1300">
              <a:solidFill>
                <a:srgbClr val="FFFFFF"/>
              </a:solidFill>
            </a:endParaRPr>
          </a:p>
        </p:txBody>
      </p:sp>
      <p:sp>
        <p:nvSpPr>
          <p:cNvPr id="256" name="Google Shape;256;p21"/>
          <p:cNvSpPr txBox="1"/>
          <p:nvPr>
            <p:ph idx="1" type="body"/>
          </p:nvPr>
        </p:nvSpPr>
        <p:spPr>
          <a:xfrm>
            <a:off x="2030400" y="2658500"/>
            <a:ext cx="5877300" cy="808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1400"/>
              <a:t>Has excess carbon been increasing over the years?</a:t>
            </a:r>
            <a:endParaRPr sz="1400">
              <a:solidFill>
                <a:srgbClr val="FFFFFF"/>
              </a:solidFill>
            </a:endParaRPr>
          </a:p>
        </p:txBody>
      </p:sp>
      <p:pic>
        <p:nvPicPr>
          <p:cNvPr id="257" name="Google Shape;257;p21"/>
          <p:cNvPicPr preferRelativeResize="0"/>
          <p:nvPr/>
        </p:nvPicPr>
        <p:blipFill>
          <a:blip r:embed="rId3">
            <a:alphaModFix/>
          </a:blip>
          <a:stretch>
            <a:fillRect/>
          </a:stretch>
        </p:blipFill>
        <p:spPr>
          <a:xfrm>
            <a:off x="6733150" y="2720499"/>
            <a:ext cx="1603243" cy="166165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Google Shape;262;p22"/>
          <p:cNvSpPr txBox="1"/>
          <p:nvPr>
            <p:ph type="title"/>
          </p:nvPr>
        </p:nvSpPr>
        <p:spPr>
          <a:xfrm>
            <a:off x="235050" y="1771550"/>
            <a:ext cx="6390300" cy="1430100"/>
          </a:xfrm>
          <a:prstGeom prst="rect">
            <a:avLst/>
          </a:prstGeom>
        </p:spPr>
        <p:txBody>
          <a:bodyPr anchorCtr="0" anchor="ctr" bIns="91425" lIns="91425" spcFirstLastPara="1" rIns="91425" wrap="square" tIns="91425">
            <a:noAutofit/>
          </a:bodyPr>
          <a:lstStyle/>
          <a:p>
            <a:pPr indent="0" lvl="0" marL="0" rtl="0" algn="l">
              <a:lnSpc>
                <a:spcPct val="115000"/>
              </a:lnSpc>
              <a:spcBef>
                <a:spcPts val="0"/>
              </a:spcBef>
              <a:spcAft>
                <a:spcPts val="1600"/>
              </a:spcAft>
              <a:buNone/>
            </a:pPr>
            <a:r>
              <a:rPr lang="en-GB" sz="2400">
                <a:latin typeface="Lato"/>
                <a:ea typeface="Lato"/>
                <a:cs typeface="Lato"/>
                <a:sym typeface="Lato"/>
              </a:rPr>
              <a:t>What variables are most important when attempting to reduce excess carbon global hectares?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6" name="Shape 266"/>
        <p:cNvGrpSpPr/>
        <p:nvPr/>
      </p:nvGrpSpPr>
      <p:grpSpPr>
        <a:xfrm>
          <a:off x="0" y="0"/>
          <a:ext cx="0" cy="0"/>
          <a:chOff x="0" y="0"/>
          <a:chExt cx="0" cy="0"/>
        </a:xfrm>
      </p:grpSpPr>
      <p:pic>
        <p:nvPicPr>
          <p:cNvPr id="267" name="Google Shape;267;p23"/>
          <p:cNvPicPr preferRelativeResize="0"/>
          <p:nvPr/>
        </p:nvPicPr>
        <p:blipFill>
          <a:blip r:embed="rId3">
            <a:alphaModFix/>
          </a:blip>
          <a:stretch>
            <a:fillRect/>
          </a:stretch>
        </p:blipFill>
        <p:spPr>
          <a:xfrm>
            <a:off x="230101" y="319500"/>
            <a:ext cx="8683798" cy="2110300"/>
          </a:xfrm>
          <a:prstGeom prst="rect">
            <a:avLst/>
          </a:prstGeom>
          <a:noFill/>
          <a:ln>
            <a:noFill/>
          </a:ln>
        </p:spPr>
      </p:pic>
      <p:pic>
        <p:nvPicPr>
          <p:cNvPr id="268" name="Google Shape;268;p23"/>
          <p:cNvPicPr preferRelativeResize="0"/>
          <p:nvPr/>
        </p:nvPicPr>
        <p:blipFill>
          <a:blip r:embed="rId4">
            <a:alphaModFix/>
          </a:blip>
          <a:stretch>
            <a:fillRect/>
          </a:stretch>
        </p:blipFill>
        <p:spPr>
          <a:xfrm>
            <a:off x="230128" y="2751800"/>
            <a:ext cx="8683745" cy="2110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pic>
        <p:nvPicPr>
          <p:cNvPr id="273" name="Google Shape;273;p24"/>
          <p:cNvPicPr preferRelativeResize="0"/>
          <p:nvPr/>
        </p:nvPicPr>
        <p:blipFill>
          <a:blip r:embed="rId3">
            <a:alphaModFix/>
          </a:blip>
          <a:stretch>
            <a:fillRect/>
          </a:stretch>
        </p:blipFill>
        <p:spPr>
          <a:xfrm>
            <a:off x="0" y="0"/>
            <a:ext cx="9144000" cy="5143501"/>
          </a:xfrm>
          <a:prstGeom prst="rect">
            <a:avLst/>
          </a:prstGeom>
          <a:noFill/>
          <a:ln>
            <a:noFill/>
          </a:ln>
        </p:spPr>
      </p:pic>
      <p:sp>
        <p:nvSpPr>
          <p:cNvPr id="274" name="Google Shape;274;p24"/>
          <p:cNvSpPr/>
          <p:nvPr/>
        </p:nvSpPr>
        <p:spPr>
          <a:xfrm>
            <a:off x="2410775" y="3379600"/>
            <a:ext cx="303300" cy="310500"/>
          </a:xfrm>
          <a:prstGeom prst="star5">
            <a:avLst>
              <a:gd fmla="val 19098" name="adj"/>
              <a:gd fmla="val 105146" name="hf"/>
              <a:gd fmla="val 110557" name="vf"/>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 name="Google Shape;275;p24"/>
          <p:cNvSpPr/>
          <p:nvPr/>
        </p:nvSpPr>
        <p:spPr>
          <a:xfrm>
            <a:off x="5870850" y="3379600"/>
            <a:ext cx="303300" cy="310500"/>
          </a:xfrm>
          <a:prstGeom prst="star5">
            <a:avLst>
              <a:gd fmla="val 19098" name="adj"/>
              <a:gd fmla="val 105146" name="hf"/>
              <a:gd fmla="val 110557" name="vf"/>
            </a:avLst>
          </a:prstGeom>
          <a:solidFill>
            <a:srgbClr val="FF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 name="Google Shape;276;p24"/>
          <p:cNvSpPr/>
          <p:nvPr/>
        </p:nvSpPr>
        <p:spPr>
          <a:xfrm>
            <a:off x="4708675" y="3379600"/>
            <a:ext cx="303300" cy="310500"/>
          </a:xfrm>
          <a:prstGeom prst="star5">
            <a:avLst>
              <a:gd fmla="val 19098" name="adj"/>
              <a:gd fmla="val 105146" name="hf"/>
              <a:gd fmla="val 110557" name="vf"/>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25"/>
          <p:cNvSpPr txBox="1"/>
          <p:nvPr>
            <p:ph type="title"/>
          </p:nvPr>
        </p:nvSpPr>
        <p:spPr>
          <a:xfrm>
            <a:off x="1297500" y="393750"/>
            <a:ext cx="7038900" cy="914100"/>
          </a:xfrm>
          <a:prstGeom prst="rect">
            <a:avLst/>
          </a:prstGeom>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lang="en-GB" sz="3000">
                <a:latin typeface="Lato"/>
                <a:ea typeface="Lato"/>
                <a:cs typeface="Lato"/>
                <a:sym typeface="Lato"/>
              </a:rPr>
              <a:t>Have excess carbon global hectares been increasing over the years?</a:t>
            </a:r>
            <a:endParaRPr sz="3000"/>
          </a:p>
        </p:txBody>
      </p:sp>
      <p:pic>
        <p:nvPicPr>
          <p:cNvPr id="282" name="Google Shape;282;p25"/>
          <p:cNvPicPr preferRelativeResize="0"/>
          <p:nvPr/>
        </p:nvPicPr>
        <p:blipFill>
          <a:blip r:embed="rId3">
            <a:alphaModFix/>
          </a:blip>
          <a:stretch>
            <a:fillRect/>
          </a:stretch>
        </p:blipFill>
        <p:spPr>
          <a:xfrm>
            <a:off x="2795588" y="1577675"/>
            <a:ext cx="3552825" cy="3276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